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68"/>
  </p:notesMasterIdLst>
  <p:handoutMasterIdLst>
    <p:handoutMasterId r:id="rId69"/>
  </p:handoutMasterIdLst>
  <p:sldIdLst>
    <p:sldId id="1228" r:id="rId6"/>
    <p:sldId id="1309" r:id="rId7"/>
    <p:sldId id="1321" r:id="rId8"/>
    <p:sldId id="1320" r:id="rId9"/>
    <p:sldId id="1323" r:id="rId10"/>
    <p:sldId id="1325" r:id="rId11"/>
    <p:sldId id="1390" r:id="rId12"/>
    <p:sldId id="1391" r:id="rId13"/>
    <p:sldId id="1237" r:id="rId14"/>
    <p:sldId id="1354" r:id="rId15"/>
    <p:sldId id="1313" r:id="rId16"/>
    <p:sldId id="1324" r:id="rId17"/>
    <p:sldId id="1331" r:id="rId18"/>
    <p:sldId id="1326" r:id="rId19"/>
    <p:sldId id="1327" r:id="rId20"/>
    <p:sldId id="1328" r:id="rId21"/>
    <p:sldId id="1329" r:id="rId22"/>
    <p:sldId id="1330" r:id="rId23"/>
    <p:sldId id="1392" r:id="rId24"/>
    <p:sldId id="1333" r:id="rId25"/>
    <p:sldId id="1334" r:id="rId26"/>
    <p:sldId id="1335" r:id="rId27"/>
    <p:sldId id="1336" r:id="rId28"/>
    <p:sldId id="1388" r:id="rId29"/>
    <p:sldId id="1337" r:id="rId30"/>
    <p:sldId id="1338" r:id="rId31"/>
    <p:sldId id="1339" r:id="rId32"/>
    <p:sldId id="1340" r:id="rId33"/>
    <p:sldId id="1341" r:id="rId34"/>
    <p:sldId id="1342" r:id="rId35"/>
    <p:sldId id="1343" r:id="rId36"/>
    <p:sldId id="1448" r:id="rId37"/>
    <p:sldId id="1454" r:id="rId38"/>
    <p:sldId id="1455" r:id="rId39"/>
    <p:sldId id="1456" r:id="rId40"/>
    <p:sldId id="1449" r:id="rId41"/>
    <p:sldId id="1450" r:id="rId42"/>
    <p:sldId id="1452" r:id="rId43"/>
    <p:sldId id="1453" r:id="rId44"/>
    <p:sldId id="1451" r:id="rId45"/>
    <p:sldId id="1344" r:id="rId46"/>
    <p:sldId id="1345" r:id="rId47"/>
    <p:sldId id="1346" r:id="rId48"/>
    <p:sldId id="1347" r:id="rId49"/>
    <p:sldId id="1348" r:id="rId50"/>
    <p:sldId id="1349" r:id="rId51"/>
    <p:sldId id="1350" r:id="rId52"/>
    <p:sldId id="1351" r:id="rId53"/>
    <p:sldId id="1352" r:id="rId54"/>
    <p:sldId id="1353" r:id="rId55"/>
    <p:sldId id="1355" r:id="rId56"/>
    <p:sldId id="1332" r:id="rId57"/>
    <p:sldId id="1438" r:id="rId58"/>
    <p:sldId id="1439" r:id="rId59"/>
    <p:sldId id="1440" r:id="rId60"/>
    <p:sldId id="1441" r:id="rId61"/>
    <p:sldId id="1442" r:id="rId62"/>
    <p:sldId id="1443" r:id="rId63"/>
    <p:sldId id="1444" r:id="rId64"/>
    <p:sldId id="1445" r:id="rId65"/>
    <p:sldId id="1446" r:id="rId66"/>
    <p:sldId id="1447"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09"/>
            <p14:sldId id="1321"/>
            <p14:sldId id="1320"/>
            <p14:sldId id="1323"/>
            <p14:sldId id="1325"/>
            <p14:sldId id="1390"/>
            <p14:sldId id="1391"/>
            <p14:sldId id="1237"/>
            <p14:sldId id="1354"/>
            <p14:sldId id="1313"/>
            <p14:sldId id="1324"/>
            <p14:sldId id="1331"/>
            <p14:sldId id="1326"/>
            <p14:sldId id="1327"/>
            <p14:sldId id="1328"/>
            <p14:sldId id="1329"/>
            <p14:sldId id="1330"/>
            <p14:sldId id="1392"/>
            <p14:sldId id="1333"/>
            <p14:sldId id="1334"/>
            <p14:sldId id="1335"/>
            <p14:sldId id="1336"/>
            <p14:sldId id="1388"/>
            <p14:sldId id="1337"/>
            <p14:sldId id="1338"/>
            <p14:sldId id="1339"/>
            <p14:sldId id="1340"/>
            <p14:sldId id="1341"/>
            <p14:sldId id="1342"/>
            <p14:sldId id="1343"/>
            <p14:sldId id="1448"/>
            <p14:sldId id="1454"/>
            <p14:sldId id="1455"/>
            <p14:sldId id="1456"/>
            <p14:sldId id="1449"/>
            <p14:sldId id="1450"/>
            <p14:sldId id="1452"/>
            <p14:sldId id="1453"/>
            <p14:sldId id="1451"/>
            <p14:sldId id="1344"/>
            <p14:sldId id="1345"/>
            <p14:sldId id="1346"/>
            <p14:sldId id="1347"/>
            <p14:sldId id="1348"/>
            <p14:sldId id="1349"/>
            <p14:sldId id="1350"/>
            <p14:sldId id="1351"/>
            <p14:sldId id="1352"/>
            <p14:sldId id="1353"/>
            <p14:sldId id="1355"/>
            <p14:sldId id="1332"/>
            <p14:sldId id="1438"/>
            <p14:sldId id="1439"/>
            <p14:sldId id="1440"/>
            <p14:sldId id="1441"/>
            <p14:sldId id="1442"/>
            <p14:sldId id="1443"/>
            <p14:sldId id="1444"/>
            <p14:sldId id="1445"/>
            <p14:sldId id="1446"/>
            <p14:sldId id="144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E82"/>
    <a:srgbClr val="1458A8"/>
    <a:srgbClr val="125AAA"/>
    <a:srgbClr val="306CB2"/>
    <a:srgbClr val="316DB3"/>
    <a:srgbClr val="185BAA"/>
    <a:srgbClr val="FDFDFD"/>
    <a:srgbClr val="006EB9"/>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95232" autoAdjust="0"/>
  </p:normalViewPr>
  <p:slideViewPr>
    <p:cSldViewPr snapToGrid="0">
      <p:cViewPr varScale="1">
        <p:scale>
          <a:sx n="59" d="100"/>
          <a:sy n="59" d="100"/>
        </p:scale>
        <p:origin x="804" y="45"/>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6/19/2018 6:46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6/19/2018 6:45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6/19/2018 6:45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6/19/2018 6:45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79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677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6919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87633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7367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9695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9117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616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176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24906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87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6831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1334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79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0253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5944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18302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949148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2905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01306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5240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31633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96254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19652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6:57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582521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98325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08622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114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679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7640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6/19/2018 6:45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42585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6/19/2018 6:45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085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0460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7752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4" r:id="rId27"/>
    <p:sldLayoutId id="2147484285"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7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www.jstor.org/stable/3152107?seq=1#page_scan_tab_contents" TargetMode="External"/><Relationship Id="rId2" Type="http://schemas.openxmlformats.org/officeDocument/2006/relationships/image" Target="../media/image50.jpg"/><Relationship Id="rId1" Type="http://schemas.openxmlformats.org/officeDocument/2006/relationships/slideLayout" Target="../slideLayouts/slideLayout14.xml"/><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Regression, Prediction and </a:t>
            </a:r>
            <a:r>
              <a:rPr lang="en-US" sz="6600"/>
              <a:t>Model Complexity </a:t>
            </a:r>
            <a:endParaRPr lang="en-US" sz="6600" dirty="0"/>
          </a:p>
        </p:txBody>
      </p:sp>
      <p:sp>
        <p:nvSpPr>
          <p:cNvPr id="3" name="Text Placeholder 2"/>
          <p:cNvSpPr>
            <a:spLocks noGrp="1"/>
          </p:cNvSpPr>
          <p:nvPr>
            <p:ph type="body" sz="quarter" idx="4294967295"/>
          </p:nvPr>
        </p:nvSpPr>
        <p:spPr>
          <a:xfrm>
            <a:off x="1027135" y="4071938"/>
            <a:ext cx="8229600" cy="2252924"/>
          </a:xfrm>
        </p:spPr>
        <p:txBody>
          <a:bodyPr/>
          <a:lstStyle/>
          <a:p>
            <a:pPr marL="0" indent="0">
              <a:buNone/>
            </a:pPr>
            <a:r>
              <a:rPr lang="en-US" sz="3200" dirty="0"/>
              <a:t>Jacob LaRiviere</a:t>
            </a:r>
          </a:p>
          <a:p>
            <a:pPr marL="0" indent="0">
              <a:buNone/>
            </a:pPr>
            <a:endParaRPr lang="en-US" sz="3200" dirty="0"/>
          </a:p>
          <a:p>
            <a:pPr marL="0" indent="0">
              <a:buNone/>
            </a:pPr>
            <a:endParaRPr lang="en-US" sz="3200" dirty="0"/>
          </a:p>
          <a:p>
            <a:pPr marL="0" indent="0">
              <a:buNone/>
            </a:pPr>
            <a:r>
              <a:rPr lang="en-US" sz="1800" dirty="0"/>
              <a:t>Some content taken from Justin Rao and Brian Quistorff</a:t>
            </a:r>
            <a:r>
              <a:rPr lang="en-US" sz="3200" dirty="0"/>
              <a:t> </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mc:AlternateContent xmlns:mc="http://schemas.openxmlformats.org/markup-compatibility/2006" xmlns:a14="http://schemas.microsoft.com/office/drawing/2010/main">
        <mc:Choice Requires="a14">
          <p:sp>
            <p:nvSpPr>
              <p:cNvPr id="9" name="TextBox 8"/>
              <p:cNvSpPr txBox="1"/>
              <p:nvPr/>
            </p:nvSpPr>
            <p:spPr>
              <a:xfrm>
                <a:off x="6348927" y="2924070"/>
                <a:ext cx="5977661" cy="2034403"/>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If we estimated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h</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𝛼</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𝛽</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𝑎𝑔𝑒</m:t>
                    </m:r>
                  </m:oMath>
                </a14:m>
                <a:r>
                  <a:rPr lang="en-US" sz="2400" dirty="0">
                    <a:gradFill>
                      <a:gsLst>
                        <a:gs pos="2917">
                          <a:schemeClr val="tx1"/>
                        </a:gs>
                        <a:gs pos="30000">
                          <a:schemeClr val="tx1"/>
                        </a:gs>
                      </a:gsLst>
                      <a:lin ang="5400000" scaled="0"/>
                    </a:gradFill>
                  </a:rPr>
                  <a:t>, the constant growth rate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𝛽</m:t>
                    </m:r>
                  </m:oMath>
                </a14:m>
                <a:r>
                  <a:rPr lang="en-US" sz="2400" dirty="0">
                    <a:gradFill>
                      <a:gsLst>
                        <a:gs pos="2917">
                          <a:schemeClr val="tx1"/>
                        </a:gs>
                        <a:gs pos="30000">
                          <a:schemeClr val="tx1"/>
                        </a:gs>
                      </a:gsLst>
                      <a:lin ang="5400000" scaled="0"/>
                    </a:gradFill>
                  </a:rPr>
                  <a:t> would overstate growth in early and later years, and understate during puberty  </a:t>
                </a:r>
              </a:p>
            </p:txBody>
          </p:sp>
        </mc:Choice>
        <mc:Fallback xmlns="">
          <p:sp>
            <p:nvSpPr>
              <p:cNvPr id="9" name="TextBox 8"/>
              <p:cNvSpPr txBox="1">
                <a:spLocks noRot="1" noChangeAspect="1" noMove="1" noResize="1" noEditPoints="1" noAdjustHandles="1" noChangeArrowheads="1" noChangeShapeType="1" noTextEdit="1"/>
              </p:cNvSpPr>
              <p:nvPr/>
            </p:nvSpPr>
            <p:spPr>
              <a:xfrm>
                <a:off x="6348927" y="2924070"/>
                <a:ext cx="5977661" cy="2034403"/>
              </a:xfrm>
              <a:prstGeom prst="rect">
                <a:avLst/>
              </a:prstGeom>
              <a:blipFill>
                <a:blip r:embed="rId5"/>
                <a:stretch>
                  <a:fillRect/>
                </a:stretch>
              </a:blipFill>
            </p:spPr>
            <p:txBody>
              <a:bodyPr/>
              <a:lstStyle/>
              <a:p>
                <a:r>
                  <a:rPr lang="en-US">
                    <a:noFill/>
                  </a:rPr>
                  <a:t> </a:t>
                </a:r>
              </a:p>
            </p:txBody>
          </p:sp>
        </mc:Fallback>
      </mc:AlternateContent>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cxnSp>
        <p:nvCxnSpPr>
          <p:cNvPr id="4" name="Straight Connector 3"/>
          <p:cNvCxnSpPr/>
          <p:nvPr/>
        </p:nvCxnSpPr>
        <p:spPr>
          <a:xfrm flipV="1">
            <a:off x="1167161" y="758283"/>
            <a:ext cx="8261847" cy="474298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2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we estimate this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7516609"/>
              </a:xfrm>
            </p:spPr>
            <p:txBody>
              <a:bodyPr/>
              <a:lstStyle/>
              <a:p>
                <a:endParaRPr lang="en-US" sz="2000" dirty="0">
                  <a:solidFill>
                    <a:schemeClr val="tx1"/>
                  </a:solidFill>
                  <a:latin typeface="+mn-lt"/>
                </a:endParaRPr>
              </a:p>
              <a:p>
                <a:r>
                  <a:rPr lang="en-US" sz="3600" dirty="0">
                    <a:solidFill>
                      <a:schemeClr val="tx1"/>
                    </a:solidFill>
                  </a:rPr>
                  <a:t>General formula:</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h</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𝑓</m:t>
                      </m:r>
                      <m:d>
                        <m:dPr>
                          <m:ctrlPr>
                            <a:rPr lang="en-US" sz="3600" b="0" i="1" smtClean="0">
                              <a:solidFill>
                                <a:schemeClr val="tx1"/>
                              </a:solidFill>
                              <a:latin typeface="Cambria Math" panose="02040503050406030204" pitchFamily="18" charset="0"/>
                              <a:ea typeface="Cambria Math" panose="02040503050406030204" pitchFamily="18" charset="0"/>
                            </a:rPr>
                          </m:ctrlPr>
                        </m:dPr>
                        <m:e>
                          <m:r>
                            <a:rPr lang="en-US" sz="3600" b="0" i="1" smtClean="0">
                              <a:solidFill>
                                <a:schemeClr val="tx1"/>
                              </a:solidFill>
                              <a:latin typeface="Cambria Math" panose="02040503050406030204" pitchFamily="18" charset="0"/>
                              <a:ea typeface="Cambria Math" panose="02040503050406030204" pitchFamily="18" charset="0"/>
                            </a:rPr>
                            <m:t>𝑎𝑔</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𝑒</m:t>
                              </m:r>
                            </m:e>
                            <m:sub>
                              <m:r>
                                <a:rPr lang="en-US" sz="3600" b="0" i="1" smtClean="0">
                                  <a:solidFill>
                                    <a:schemeClr val="tx1"/>
                                  </a:solidFill>
                                  <a:latin typeface="Cambria Math" panose="02040503050406030204" pitchFamily="18" charset="0"/>
                                  <a:ea typeface="Cambria Math" panose="02040503050406030204" pitchFamily="18" charset="0"/>
                                </a:rPr>
                                <m:t>𝑖</m:t>
                              </m:r>
                            </m:sub>
                          </m:sSub>
                        </m:e>
                      </m:d>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b="0" dirty="0">
                  <a:solidFill>
                    <a:schemeClr val="tx1"/>
                  </a:solidFill>
                </a:endParaRPr>
              </a:p>
              <a:p>
                <a:endParaRPr lang="en-US" sz="1800" dirty="0">
                  <a:solidFill>
                    <a:schemeClr val="tx1"/>
                  </a:solidFill>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a14:m>
                <a:r>
                  <a:rPr lang="en-US" sz="2400" dirty="0">
                    <a:solidFill>
                      <a:schemeClr val="tx1"/>
                    </a:solidFill>
                  </a:rPr>
                  <a:t> allows people of he same age to have different heights. Even if we have the correct growth model using age alone, we expect some variation in height conditional on age.</a:t>
                </a:r>
              </a:p>
              <a:p>
                <a:endParaRPr lang="en-US" sz="1800" dirty="0">
                  <a:solidFill>
                    <a:schemeClr val="tx1"/>
                  </a:solidFill>
                </a:endParaRPr>
              </a:p>
              <a:p>
                <a:r>
                  <a:rPr lang="en-US" sz="3200" dirty="0">
                    <a:solidFill>
                      <a:schemeClr val="tx1"/>
                    </a:solidFill>
                  </a:rPr>
                  <a:t>To use a linear model, polynomial features allow for a non-linear relationship between the feature, age, and the outcome, height.</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h</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𝛼</m:t>
                      </m:r>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1</m:t>
                          </m:r>
                        </m:sub>
                      </m:sSub>
                      <m:r>
                        <a:rPr lang="en-US" sz="3600" i="1">
                          <a:solidFill>
                            <a:schemeClr val="tx1"/>
                          </a:solidFill>
                          <a:latin typeface="Cambria Math" panose="02040503050406030204" pitchFamily="18" charset="0"/>
                          <a:ea typeface="Cambria Math" panose="02040503050406030204" pitchFamily="18" charset="0"/>
                        </a:rPr>
                        <m:t>𝑎𝑔</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2</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i="1">
                              <a:solidFill>
                                <a:schemeClr val="tx1"/>
                              </a:solidFill>
                              <a:latin typeface="Cambria Math" panose="02040503050406030204" pitchFamily="18" charset="0"/>
                              <a:ea typeface="Cambria Math" panose="02040503050406030204" pitchFamily="18" charset="0"/>
                            </a:rPr>
                            <m:t>2</m:t>
                          </m:r>
                        </m:sup>
                      </m:sSubSup>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b="0" i="1" smtClean="0">
                              <a:solidFill>
                                <a:schemeClr val="tx1"/>
                              </a:solidFill>
                              <a:latin typeface="Cambria Math" panose="02040503050406030204" pitchFamily="18" charset="0"/>
                              <a:ea typeface="Cambria Math" panose="02040503050406030204" pitchFamily="18" charset="0"/>
                            </a:rPr>
                            <m:t>𝑝</m:t>
                          </m:r>
                        </m:sup>
                      </m:sSubSup>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7516609"/>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9435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133827"/>
                <a:ext cx="11669894" cy="6206699"/>
              </a:xfrm>
            </p:spPr>
            <p:txBody>
              <a:bodyPr/>
              <a:lstStyle/>
              <a:p>
                <a:endParaRPr lang="en-US" sz="2000" dirty="0">
                  <a:solidFill>
                    <a:schemeClr val="tx1"/>
                  </a:solidFill>
                  <a:latin typeface="+mn-lt"/>
                </a:endParaRPr>
              </a:p>
              <a:p>
                <a:r>
                  <a:rPr lang="en-US" sz="2800" dirty="0">
                    <a:solidFill>
                      <a:schemeClr val="tx1"/>
                    </a:solidFill>
                  </a:rPr>
                  <a:t>Linear regression allows you to use non-linear functions of the features, provided they enter the function as an additive term, with weight </a:t>
                </a:r>
                <a14:m>
                  <m:oMath xmlns:m="http://schemas.openxmlformats.org/officeDocument/2006/math">
                    <m:r>
                      <a:rPr lang="en-US" sz="2800" b="0" i="1" smtClean="0">
                        <a:solidFill>
                          <a:schemeClr val="tx1"/>
                        </a:solidFill>
                        <a:latin typeface="Cambria Math" panose="02040503050406030204" pitchFamily="18" charset="0"/>
                      </a:rPr>
                      <m:t>𝛽</m:t>
                    </m:r>
                  </m:oMath>
                </a14:m>
                <a:endParaRPr lang="en-US" sz="2800" b="0" dirty="0">
                  <a:solidFill>
                    <a:schemeClr val="tx1"/>
                  </a:solidFill>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1</m:t>
                          </m:r>
                        </m:sub>
                      </m:sSub>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𝑝</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𝑥</m:t>
                          </m:r>
                        </m:e>
                        <m:sub>
                          <m:r>
                            <a:rPr lang="en-US" sz="3600" b="0" i="1" smtClean="0">
                              <a:solidFill>
                                <a:schemeClr val="tx1"/>
                              </a:solidFill>
                              <a:latin typeface="Cambria Math" panose="02040503050406030204" pitchFamily="18" charset="0"/>
                              <a:ea typeface="Cambria Math" panose="02040503050406030204" pitchFamily="18" charset="0"/>
                            </a:rPr>
                            <m:t>𝑖</m:t>
                          </m:r>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2800" dirty="0">
                  <a:solidFill>
                    <a:schemeClr val="tx1"/>
                  </a:solidFill>
                </a:endParaRPr>
              </a:p>
              <a:p>
                <a:r>
                  <a:rPr lang="en-US" sz="2800" dirty="0">
                    <a:solidFill>
                      <a:schemeClr val="tx1"/>
                    </a:solidFill>
                  </a:rPr>
                  <a:t>The simplest example is where all features simply enter without any transformations</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,1</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133827"/>
                <a:ext cx="11669894" cy="6206699"/>
              </a:xfrm>
              <a:blipFill rotWithShape="0">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39076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498980"/>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linear function tends to underestimate for medium-high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And overestimate income for low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4081117"/>
              </a:xfrm>
              <a:prstGeom prst="rect">
                <a:avLst/>
              </a:prstGeom>
              <a:blipFill rotWithShape="0">
                <a:blip r:embed="rId5"/>
                <a:stretch>
                  <a:fillRect/>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1412" y="4773408"/>
            <a:ext cx="2775655" cy="105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81412" y="2326474"/>
            <a:ext cx="4198055" cy="865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274320" y="2803490"/>
                <a:ext cx="5342709" cy="302499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cubic polynomial fits the data much better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0" smtClean="0">
                              <a:latin typeface="Cambria Math" panose="02040503050406030204" pitchFamily="18" charset="0"/>
                            </a:rPr>
                            <m:t>3</m:t>
                          </m:r>
                        </m:sup>
                      </m:sSubSup>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dirty="0">
                    <a:gradFill>
                      <a:gsLst>
                        <a:gs pos="2917">
                          <a:schemeClr val="tx1"/>
                        </a:gs>
                        <a:gs pos="30000">
                          <a:schemeClr val="tx1"/>
                        </a:gs>
                      </a:gsLst>
                      <a:lin ang="5400000" scaled="0"/>
                    </a:gradFill>
                  </a:rPr>
                  <a:t>is now much smaller</a:t>
                </a: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024995"/>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18908" y="743666"/>
            <a:ext cx="5857277" cy="5899721"/>
          </a:xfrm>
          <a:prstGeom prst="rect">
            <a:avLst/>
          </a:prstGeom>
        </p:spPr>
      </p:pic>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in two dimensions</a:t>
            </a:r>
          </a:p>
        </p:txBody>
      </p:sp>
      <p:pic>
        <p:nvPicPr>
          <p:cNvPr id="8" name="Picture 7"/>
          <p:cNvPicPr>
            <a:picLocks noChangeAspect="1"/>
          </p:cNvPicPr>
          <p:nvPr/>
        </p:nvPicPr>
        <p:blipFill>
          <a:blip r:embed="rId3"/>
          <a:stretch>
            <a:fillRect/>
          </a:stretch>
        </p:blipFill>
        <p:spPr>
          <a:xfrm>
            <a:off x="6005688" y="1635872"/>
            <a:ext cx="5884592" cy="3659676"/>
          </a:xfrm>
          <a:prstGeom prst="rect">
            <a:avLst/>
          </a:prstGeom>
        </p:spPr>
      </p:pic>
      <p:pic>
        <p:nvPicPr>
          <p:cNvPr id="9" name="Picture 8"/>
          <p:cNvPicPr>
            <a:picLocks noChangeAspect="1"/>
          </p:cNvPicPr>
          <p:nvPr/>
        </p:nvPicPr>
        <p:blipFill>
          <a:blip r:embed="rId4"/>
          <a:stretch>
            <a:fillRect/>
          </a:stretch>
        </p:blipFill>
        <p:spPr>
          <a:xfrm>
            <a:off x="631603" y="1635872"/>
            <a:ext cx="5587499" cy="390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62718" y="5964720"/>
                <a:ext cx="5163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𝑒𝑑𝑢</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𝑠𝑒𝑛𝑖𝑜𝑟𝑖𝑡𝑦</m:t>
                          </m:r>
                          <m:r>
                            <a:rPr lang="en-US" sz="2400" b="0" i="1" smtClean="0">
                              <a:latin typeface="Cambria Math" panose="02040503050406030204" pitchFamily="18" charset="0"/>
                            </a:rPr>
                            <m:t>+ </m:t>
                          </m:r>
                          <m:r>
                            <a:rPr lang="en-US" sz="2400" i="1">
                              <a:latin typeface="Cambria Math" panose="02040503050406030204" pitchFamily="18" charset="0"/>
                            </a:rPr>
                            <m:t>𝜖</m:t>
                          </m:r>
                        </m:e>
                        <m:sub>
                          <m:r>
                            <a:rPr lang="en-US" sz="2400" i="1">
                              <a:latin typeface="Cambria Math" panose="02040503050406030204" pitchFamily="18" charset="0"/>
                            </a:rPr>
                            <m:t>𝑖</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62718" y="5964720"/>
                <a:ext cx="5163401" cy="461665"/>
              </a:xfrm>
              <a:prstGeom prst="rect">
                <a:avLst/>
              </a:prstGeom>
              <a:blipFill rotWithShape="0">
                <a:blip r:embed="rId5"/>
                <a:stretch>
                  <a:fillRect b="-19737"/>
                </a:stretch>
              </a:blipFill>
            </p:spPr>
            <p:txBody>
              <a:bodyPr/>
              <a:lstStyle/>
              <a:p>
                <a:r>
                  <a:rPr lang="en-US">
                    <a:noFill/>
                  </a:rPr>
                  <a:t> </a:t>
                </a:r>
              </a:p>
            </p:txBody>
          </p:sp>
        </mc:Fallback>
      </mc:AlternateContent>
      <p:sp>
        <p:nvSpPr>
          <p:cNvPr id="4" name="TextBox 3"/>
          <p:cNvSpPr txBox="1"/>
          <p:nvPr/>
        </p:nvSpPr>
        <p:spPr>
          <a:xfrm>
            <a:off x="7270044" y="5503055"/>
            <a:ext cx="4447822"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Higher order polynomial in </a:t>
            </a:r>
            <a:r>
              <a:rPr lang="en-US" dirty="0" err="1">
                <a:gradFill>
                  <a:gsLst>
                    <a:gs pos="2917">
                      <a:schemeClr val="tx1"/>
                    </a:gs>
                    <a:gs pos="30000">
                      <a:schemeClr val="tx1"/>
                    </a:gs>
                  </a:gsLst>
                  <a:lin ang="5400000" scaled="0"/>
                </a:gradFill>
              </a:rPr>
              <a:t>educ</a:t>
            </a:r>
            <a:r>
              <a:rPr lang="en-US" dirty="0">
                <a:gradFill>
                  <a:gsLst>
                    <a:gs pos="2917">
                      <a:schemeClr val="tx1"/>
                    </a:gs>
                    <a:gs pos="30000">
                      <a:schemeClr val="tx1"/>
                    </a:gs>
                  </a:gsLst>
                  <a:lin ang="5400000" scaled="0"/>
                </a:gradFill>
              </a:rPr>
              <a:t> and seniority could approximate this function </a:t>
            </a:r>
          </a:p>
        </p:txBody>
      </p:sp>
    </p:spTree>
    <p:extLst>
      <p:ext uri="{BB962C8B-B14F-4D97-AF65-F5344CB8AC3E}">
        <p14:creationId xmlns:p14="http://schemas.microsoft.com/office/powerpoint/2010/main" val="14988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967548"/>
              </a:xfrm>
            </p:spPr>
            <p:txBody>
              <a:bodyPr/>
              <a:lstStyle/>
              <a:p>
                <a:pPr marL="519113" indent="-519113"/>
                <a:endParaRPr lang="en-US" sz="1600" dirty="0">
                  <a:solidFill>
                    <a:schemeClr val="tx1"/>
                  </a:solidFill>
                  <a:latin typeface="+mn-lt"/>
                </a:endParaRPr>
              </a:p>
              <a:p>
                <a:pPr marL="519113" indent="-519113">
                  <a:buAutoNum type="arabicPeriod"/>
                </a:pPr>
                <a:r>
                  <a:rPr lang="en-US" sz="2400" dirty="0">
                    <a:solidFill>
                      <a:schemeClr val="tx1"/>
                    </a:solidFill>
                  </a:rPr>
                  <a:t>Define the relationship we are trying to model. What is the outcome? What raw features do we have? E.g. </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2.   Define a linear model to approximate this relationship, e.g.</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𝛼</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2</m:t>
                          </m:r>
                        </m:sup>
                      </m:sSubSup>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𝑝</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𝑝</m:t>
                          </m:r>
                        </m:sup>
                      </m:sSubSup>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3.    Create the necessary features </a:t>
                </a:r>
                <a:r>
                  <a:rPr lang="en-US" sz="2400" dirty="0" err="1">
                    <a:solidFill>
                      <a:schemeClr val="tx1"/>
                    </a:solidFill>
                    <a:latin typeface="Courier New" panose="02070309020205020404" pitchFamily="49" charset="0"/>
                    <a:cs typeface="Courier New" panose="02070309020205020404" pitchFamily="49" charset="0"/>
                  </a:rPr>
                  <a:t>eg</a:t>
                </a:r>
                <a:r>
                  <a:rPr lang="en-US" sz="2400" dirty="0">
                    <a:solidFill>
                      <a:schemeClr val="tx1"/>
                    </a:solidFill>
                    <a:latin typeface="Courier New" panose="02070309020205020404" pitchFamily="49" charset="0"/>
                    <a:cs typeface="Courier New" panose="02070309020205020404" pitchFamily="49" charset="0"/>
                  </a:rPr>
                  <a:t>. Age2=age^2 (or use poly)</a:t>
                </a:r>
              </a:p>
              <a:p>
                <a:pPr marL="519113" indent="-519113"/>
                <a:r>
                  <a:rPr lang="en-US" sz="2400" dirty="0">
                    <a:solidFill>
                      <a:schemeClr val="tx1"/>
                    </a:solidFill>
                    <a:latin typeface="Courier New" panose="02070309020205020404" pitchFamily="49" charset="0"/>
                    <a:cs typeface="Courier New" panose="02070309020205020404" pitchFamily="49" charset="0"/>
                  </a:rPr>
                  <a:t>4. </a:t>
                </a:r>
                <a:r>
                  <a:rPr lang="en-US" sz="2400" dirty="0">
                    <a:solidFill>
                      <a:schemeClr val="tx1"/>
                    </a:solidFill>
                    <a:latin typeface="+mn-lt"/>
                    <a:cs typeface="Courier New" panose="02070309020205020404" pitchFamily="49" charset="0"/>
                  </a:rPr>
                  <a:t>Estimate the model:</a:t>
                </a:r>
              </a:p>
              <a:p>
                <a:pPr marL="519113" indent="-519113"/>
                <a:endParaRPr lang="en-US" sz="2400" dirty="0">
                  <a:solidFill>
                    <a:schemeClr val="tx1"/>
                  </a:solidFill>
                  <a:latin typeface="+mn-lt"/>
                  <a:cs typeface="Courier New" panose="02070309020205020404" pitchFamily="49" charset="0"/>
                </a:endParaRPr>
              </a:p>
              <a:p>
                <a:pPr marL="519113" indent="-519113" algn="ct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=lm(y~age+age2…+</a:t>
                </a:r>
                <a:r>
                  <a:rPr lang="en-US" sz="2400" dirty="0" err="1">
                    <a:solidFill>
                      <a:schemeClr val="tx1"/>
                    </a:solidFill>
                    <a:latin typeface="Courier New" panose="02070309020205020404" pitchFamily="49" charset="0"/>
                    <a:cs typeface="Courier New" panose="02070309020205020404" pitchFamily="49" charset="0"/>
                  </a:rPr>
                  <a:t>ageP</a:t>
                </a:r>
                <a:r>
                  <a:rPr lang="en-US" sz="2400" dirty="0">
                    <a:solidFill>
                      <a:schemeClr val="tx1"/>
                    </a:solidFill>
                    <a:latin typeface="Courier New" panose="02070309020205020404" pitchFamily="49" charset="0"/>
                    <a:cs typeface="Courier New" panose="02070309020205020404" pitchFamily="49" charset="0"/>
                  </a:rPr>
                  <a:t>)</a:t>
                </a:r>
              </a:p>
              <a:p>
                <a:pPr marL="519113" indent="-519113" algn="ctr"/>
                <a:r>
                  <a:rPr lang="en-US" sz="2400" dirty="0">
                    <a:solidFill>
                      <a:schemeClr val="tx1"/>
                    </a:solidFill>
                    <a:latin typeface="Courier New" panose="02070309020205020404" pitchFamily="49" charset="0"/>
                    <a:cs typeface="Courier New" panose="02070309020205020404" pitchFamily="49" charset="0"/>
                  </a:rPr>
                  <a:t>summary(</a:t>
                </a: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a:t>
                </a:r>
              </a:p>
              <a:p>
                <a:pPr marL="519113" indent="-519113"/>
                <a:endParaRPr lang="en-US" sz="2400" dirty="0">
                  <a:solidFill>
                    <a:schemeClr val="tx1"/>
                  </a:solidFill>
                  <a:latin typeface="Courier New" panose="02070309020205020404" pitchFamily="49" charset="0"/>
                  <a:cs typeface="Courier New" panose="02070309020205020404" pitchFamily="49" charset="0"/>
                </a:endParaRPr>
              </a:p>
              <a:p>
                <a:pPr marL="519113" indent="-519113"/>
                <a:r>
                  <a:rPr lang="en-US" sz="2400" dirty="0">
                    <a:solidFill>
                      <a:schemeClr val="tx1"/>
                    </a:solidFill>
                    <a:latin typeface="+mn-lt"/>
                    <a:cs typeface="Courier New" panose="02070309020205020404" pitchFamily="49" charset="0"/>
                  </a:rPr>
                  <a:t>5. 	Evaluate the model with an evaluation metric.</a:t>
                </a:r>
              </a:p>
              <a:p>
                <a:pPr marL="519113" indent="-519113"/>
                <a:r>
                  <a:rPr lang="en-US" sz="2400" dirty="0">
                    <a:solidFill>
                      <a:schemeClr val="tx1"/>
                    </a:solidFill>
                    <a:latin typeface="+mn-lt"/>
                    <a:cs typeface="Courier New" panose="02070309020205020404" pitchFamily="49" charset="0"/>
                  </a:rPr>
                  <a:t>6. 	Repeat steps 2-5 to improve model fit.</a:t>
                </a:r>
              </a:p>
              <a:p>
                <a:endParaRPr lang="en-US" sz="14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967548"/>
              </a:xfrm>
              <a:blipFill rotWithShape="0">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558638"/>
              </a:xfrm>
            </p:spPr>
            <p:txBody>
              <a:bodyPr/>
              <a:lstStyle/>
              <a:p>
                <a:endParaRPr lang="en-US" sz="2000" dirty="0">
                  <a:solidFill>
                    <a:schemeClr val="tx1"/>
                  </a:solidFill>
                  <a:latin typeface="+mn-lt"/>
                </a:endParaRPr>
              </a:p>
              <a:p>
                <a:pPr marL="742950" indent="-742950">
                  <a:buAutoNum type="arabicPeriod"/>
                </a:pPr>
                <a:r>
                  <a:rPr lang="en-US" sz="3200" dirty="0">
                    <a:solidFill>
                      <a:schemeClr val="tx1"/>
                    </a:solidFill>
                  </a:rPr>
                  <a:t>After we have fit a model, we can predict the outcome for any input. </a:t>
                </a:r>
              </a:p>
              <a:p>
                <a:pPr/>
                <a14:m>
                  <m:oMathPara xmlns:m="http://schemas.openxmlformats.org/officeDocument/2006/math">
                    <m:oMathParaPr>
                      <m:jc m:val="centerGroup"/>
                    </m:oMathParaPr>
                    <m:oMath xmlns:m="http://schemas.openxmlformats.org/officeDocument/2006/math">
                      <m:acc>
                        <m:accPr>
                          <m:chr m:val="̂"/>
                          <m:ctrlPr>
                            <a:rPr lang="en-US" sz="3200" i="1">
                              <a:solidFill>
                                <a:schemeClr val="tx1"/>
                              </a:solidFill>
                              <a:latin typeface="Cambria Math" panose="02040503050406030204" pitchFamily="18" charset="0"/>
                            </a:rPr>
                          </m:ctrlPr>
                        </m:acc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h</m:t>
                              </m:r>
                            </m:e>
                            <m:sub>
                              <m:r>
                                <a:rPr lang="en-US" sz="3200" i="1">
                                  <a:solidFill>
                                    <a:schemeClr val="tx1"/>
                                  </a:solidFill>
                                  <a:latin typeface="Cambria Math" panose="02040503050406030204" pitchFamily="18" charset="0"/>
                                </a:rPr>
                                <m:t>𝑖</m:t>
                              </m:r>
                            </m:sub>
                          </m:sSub>
                        </m:e>
                      </m:acc>
                      <m:r>
                        <a:rPr lang="en-US" sz="3200" i="1" smtClean="0">
                          <a:solidFill>
                            <a:schemeClr val="tx1"/>
                          </a:solidFill>
                          <a:latin typeface="Cambria Math" panose="02040503050406030204" pitchFamily="18" charset="0"/>
                        </a:rPr>
                        <m:t>=</m:t>
                      </m:r>
                      <m:r>
                        <a:rPr lang="en-US" sz="3200" i="1">
                          <a:solidFill>
                            <a:schemeClr val="tx1"/>
                          </a:solidFill>
                          <a:latin typeface="Cambria Math" panose="02040503050406030204" pitchFamily="18" charset="0"/>
                          <a:ea typeface="Cambria Math" panose="02040503050406030204" pitchFamily="18" charset="0"/>
                        </a:rPr>
                        <m:t>𝛼</m:t>
                      </m:r>
                      <m:r>
                        <a:rPr lang="en-US" sz="3200" i="1">
                          <a:solidFill>
                            <a:schemeClr val="tx1"/>
                          </a:solidFill>
                          <a:latin typeface="Cambria Math" panose="02040503050406030204" pitchFamily="18" charset="0"/>
                          <a:ea typeface="Cambria Math" panose="02040503050406030204" pitchFamily="18" charset="0"/>
                        </a:rPr>
                        <m:t>+</m:t>
                      </m:r>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1</m:t>
                              </m:r>
                            </m:sub>
                          </m:sSub>
                        </m:e>
                      </m:acc>
                      <m:r>
                        <a:rPr lang="en-US" sz="3200" i="1">
                          <a:solidFill>
                            <a:schemeClr val="tx1"/>
                          </a:solidFill>
                          <a:latin typeface="Cambria Math" panose="02040503050406030204" pitchFamily="18" charset="0"/>
                          <a:ea typeface="Cambria Math" panose="02040503050406030204" pitchFamily="18" charset="0"/>
                        </a:rPr>
                        <m:t>𝑎𝑔</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ea typeface="Cambria Math" panose="02040503050406030204" pitchFamily="18" charset="0"/>
                        </a:rPr>
                        <m:t> +</m:t>
                      </m:r>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2</m:t>
                              </m:r>
                            </m:sub>
                          </m:sSub>
                        </m:e>
                      </m:acc>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2</m:t>
                          </m:r>
                        </m:sup>
                      </m:sSubSup>
                      <m:r>
                        <a:rPr lang="en-US" sz="3200" i="1">
                          <a:solidFill>
                            <a:schemeClr val="tx1"/>
                          </a:solidFill>
                          <a:latin typeface="Cambria Math" panose="02040503050406030204" pitchFamily="18" charset="0"/>
                          <a:ea typeface="Cambria Math" panose="02040503050406030204" pitchFamily="18" charset="0"/>
                        </a:rPr>
                        <m:t>+…+</m:t>
                      </m:r>
                      <m:sSub>
                        <m:sSubPr>
                          <m:ctrlPr>
                            <a:rPr lang="en-US" sz="3200" i="1">
                              <a:solidFill>
                                <a:schemeClr val="tx1"/>
                              </a:solidFill>
                              <a:latin typeface="Cambria Math" panose="02040503050406030204" pitchFamily="18" charset="0"/>
                              <a:ea typeface="Cambria Math" panose="02040503050406030204" pitchFamily="18" charset="0"/>
                            </a:rPr>
                          </m:ctrlPr>
                        </m:sSubPr>
                        <m:e>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𝑝</m:t>
                                  </m:r>
                                </m:sub>
                              </m:sSub>
                            </m:e>
                          </m:acc>
                        </m:e>
                        <m:sub/>
                      </m:sSub>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𝑝</m:t>
                          </m:r>
                        </m:sup>
                      </m:sSubSup>
                    </m:oMath>
                  </m:oMathPara>
                </a14:m>
                <a:endParaRPr lang="en-US" sz="3200" dirty="0">
                  <a:solidFill>
                    <a:schemeClr val="tx1"/>
                  </a:solidFill>
                </a:endParaRPr>
              </a:p>
              <a:p>
                <a:r>
                  <a:rPr lang="en-US" sz="3200" dirty="0">
                    <a:solidFill>
                      <a:schemeClr val="tx1"/>
                    </a:solidFill>
                  </a:rPr>
                  <a:t>2.    For any given observation </a:t>
                </a:r>
                <a14:m>
                  <m:oMath xmlns:m="http://schemas.openxmlformats.org/officeDocument/2006/math">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e>
                    </m:acc>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𝑝𝑟𝑒𝑑𝑖𝑐𝑡𝑖𝑜𝑛</m:t>
                    </m:r>
                    <m:r>
                      <a:rPr lang="en-US" sz="3200" b="0" i="1" smtClean="0">
                        <a:solidFill>
                          <a:schemeClr val="tx1"/>
                        </a:solidFill>
                        <a:latin typeface="Cambria Math" panose="02040503050406030204" pitchFamily="18" charset="0"/>
                        <a:ea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𝑒𝑟𝑟𝑜𝑟</m:t>
                    </m:r>
                  </m:oMath>
                </a14:m>
                <a:endParaRPr lang="en-US" sz="3200" dirty="0">
                  <a:solidFill>
                    <a:schemeClr val="tx1"/>
                  </a:solidFill>
                </a:endParaRPr>
              </a:p>
              <a:p>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a:solidFill>
                                <a:schemeClr val="tx1"/>
                              </a:solidFill>
                              <a:latin typeface="Cambria Math" panose="02040503050406030204" pitchFamily="18" charset="0"/>
                              <a:ea typeface="Cambria Math" panose="02040503050406030204" pitchFamily="18" charset="0"/>
                            </a:rPr>
                            <m:t>)</m:t>
                          </m:r>
                        </m:e>
                        <m:sup>
                          <m:r>
                            <a:rPr lang="en-US" sz="3600" b="0" i="1" smtClean="0">
                              <a:solidFill>
                                <a:schemeClr val="tx1"/>
                              </a:solidFill>
                              <a:latin typeface="Cambria Math" panose="02040503050406030204" pitchFamily="18" charset="0"/>
                              <a:ea typeface="Cambria Math" panose="02040503050406030204" pitchFamily="18" charset="0"/>
                            </a:rPr>
                            <m:t>2</m:t>
                          </m:r>
                        </m:sup>
                      </m:sSup>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squared</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b="0" i="0" smtClean="0">
                          <a:solidFill>
                            <a:schemeClr val="tx1"/>
                          </a:solidFill>
                          <a:latin typeface="Cambria Math" panose="02040503050406030204" pitchFamily="18" charset="0"/>
                          <a:ea typeface="Cambria Math" panose="02040503050406030204" pitchFamily="18" charset="0"/>
                        </a:rPr>
                        <m:t>| : </m:t>
                      </m:r>
                      <m:r>
                        <m:rPr>
                          <m:sty m:val="p"/>
                        </m:rPr>
                        <a:rPr lang="en-US" sz="3600" b="0" i="0" smtClean="0">
                          <a:solidFill>
                            <a:schemeClr val="tx1"/>
                          </a:solidFill>
                          <a:latin typeface="Cambria Math" panose="02040503050406030204" pitchFamily="18" charset="0"/>
                          <a:ea typeface="Cambria Math" panose="02040503050406030204" pitchFamily="18" charset="0"/>
                        </a:rPr>
                        <m:t>absolute</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558638"/>
              </a:xfrm>
              <a:blipFill>
                <a:blip r:embed="rId3"/>
                <a:stretch>
                  <a:fillRect l="-836" r="-992"/>
                </a:stretch>
              </a:blipFill>
            </p:spPr>
            <p:txBody>
              <a:bodyPr/>
              <a:lstStyle/>
              <a:p>
                <a:r>
                  <a:rPr lang="en-US">
                    <a:noFill/>
                  </a:rPr>
                  <a:t> </a:t>
                </a:r>
              </a:p>
            </p:txBody>
          </p:sp>
        </mc:Fallback>
      </mc:AlternateContent>
    </p:spTree>
    <p:extLst>
      <p:ext uri="{BB962C8B-B14F-4D97-AF65-F5344CB8AC3E}">
        <p14:creationId xmlns:p14="http://schemas.microsoft.com/office/powerpoint/2010/main" val="41232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a:t>
            </a:r>
          </a:p>
        </p:txBody>
      </p:sp>
      <p:sp>
        <p:nvSpPr>
          <p:cNvPr id="3" name="Text Placeholder 2"/>
          <p:cNvSpPr>
            <a:spLocks noGrp="1"/>
          </p:cNvSpPr>
          <p:nvPr>
            <p:ph type="body" sz="quarter" idx="10"/>
          </p:nvPr>
        </p:nvSpPr>
        <p:spPr>
          <a:xfrm>
            <a:off x="276683" y="987071"/>
            <a:ext cx="11669894" cy="5343001"/>
          </a:xfrm>
        </p:spPr>
        <p:txBody>
          <a:bodyPr/>
          <a:lstStyle/>
          <a:p>
            <a:endParaRPr lang="en-US" sz="2000" dirty="0">
              <a:solidFill>
                <a:schemeClr val="tx1"/>
              </a:solidFill>
              <a:latin typeface="+mn-lt"/>
            </a:endParaRPr>
          </a:p>
          <a:p>
            <a:r>
              <a:rPr lang="en-US" sz="3200" i="1" dirty="0">
                <a:solidFill>
                  <a:schemeClr val="tx1"/>
                </a:solidFill>
              </a:rPr>
              <a:t>Fit</a:t>
            </a:r>
            <a:r>
              <a:rPr lang="en-US" sz="3200" dirty="0">
                <a:solidFill>
                  <a:schemeClr val="tx1"/>
                </a:solidFill>
              </a:rPr>
              <a:t> refers to how well our model, an approximation of reality, matches what we actually observe in the data</a:t>
            </a:r>
          </a:p>
          <a:p>
            <a:endParaRPr lang="en-US" sz="3200" dirty="0">
              <a:solidFill>
                <a:schemeClr val="tx1"/>
              </a:solidFill>
            </a:endParaRPr>
          </a:p>
          <a:p>
            <a:r>
              <a:rPr lang="en-US" sz="3200" dirty="0">
                <a:solidFill>
                  <a:schemeClr val="tx1"/>
                </a:solidFill>
              </a:rPr>
              <a:t>Mean squared error is the average of squared loss for each data point (row) we evaluate</a:t>
            </a:r>
          </a:p>
          <a:p>
            <a:endParaRPr lang="en-US" sz="32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047999" y="4058854"/>
            <a:ext cx="5200103" cy="1632685"/>
          </a:xfrm>
          <a:prstGeom prst="rect">
            <a:avLst/>
          </a:prstGeom>
        </p:spPr>
      </p:pic>
    </p:spTree>
    <p:extLst>
      <p:ext uri="{BB962C8B-B14F-4D97-AF65-F5344CB8AC3E}">
        <p14:creationId xmlns:p14="http://schemas.microsoft.com/office/powerpoint/2010/main" val="28357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a:t>
            </a:r>
          </a:p>
        </p:txBody>
      </p:sp>
      <p:sp>
        <p:nvSpPr>
          <p:cNvPr id="3" name="Text Placeholder 2"/>
          <p:cNvSpPr>
            <a:spLocks noGrp="1"/>
          </p:cNvSpPr>
          <p:nvPr>
            <p:ph type="body" sz="quarter" idx="10"/>
          </p:nvPr>
        </p:nvSpPr>
        <p:spPr>
          <a:xfrm>
            <a:off x="276683" y="987071"/>
            <a:ext cx="11669894" cy="6457152"/>
          </a:xfrm>
        </p:spPr>
        <p:txBody>
          <a:bodyPr/>
          <a:lstStyle/>
          <a:p>
            <a:endParaRPr lang="en-US" sz="2000" dirty="0">
              <a:solidFill>
                <a:schemeClr val="tx1"/>
              </a:solidFill>
              <a:latin typeface="+mn-lt"/>
            </a:endParaRPr>
          </a:p>
          <a:p>
            <a:r>
              <a:rPr lang="en-US" sz="3200" dirty="0">
                <a:solidFill>
                  <a:schemeClr val="tx1"/>
                </a:solidFill>
              </a:rPr>
              <a:t>We typically want to “train” the model on the data “we have” and test the model on “new data” </a:t>
            </a:r>
          </a:p>
          <a:p>
            <a:endParaRPr lang="en-US" sz="3200" dirty="0">
              <a:solidFill>
                <a:schemeClr val="tx1"/>
              </a:solidFill>
            </a:endParaRPr>
          </a:p>
          <a:p>
            <a:r>
              <a:rPr lang="en-US" sz="3200" dirty="0">
                <a:solidFill>
                  <a:schemeClr val="tx1"/>
                </a:solidFill>
              </a:rPr>
              <a:t>This is a realistic test of how well the model predicts outcomes.</a:t>
            </a:r>
          </a:p>
          <a:p>
            <a:endParaRPr lang="en-US" sz="3200" dirty="0">
              <a:solidFill>
                <a:schemeClr val="tx1"/>
              </a:solidFill>
            </a:endParaRPr>
          </a:p>
          <a:p>
            <a:r>
              <a:rPr lang="en-US" sz="3200" dirty="0">
                <a:solidFill>
                  <a:schemeClr val="tx1"/>
                </a:solidFill>
              </a:rPr>
              <a:t>In practice, we will subset our data:</a:t>
            </a:r>
          </a:p>
          <a:p>
            <a:r>
              <a:rPr lang="en-US" sz="3200" dirty="0">
                <a:solidFill>
                  <a:schemeClr val="tx1"/>
                </a:solidFill>
              </a:rPr>
              <a:t>	X%: Training </a:t>
            </a:r>
          </a:p>
          <a:p>
            <a:r>
              <a:rPr lang="en-US" sz="3200" dirty="0">
                <a:solidFill>
                  <a:schemeClr val="tx1"/>
                </a:solidFill>
              </a:rPr>
              <a:t>	1-X%: Test</a:t>
            </a:r>
          </a:p>
          <a:p>
            <a:r>
              <a:rPr lang="en-US" sz="3200" dirty="0">
                <a:solidFill>
                  <a:schemeClr val="tx1"/>
                </a:solidFill>
              </a:rPr>
              <a:t>80% is commonly used for training.</a:t>
            </a: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35372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r>
                  <a:rPr lang="en-US" sz="3600" dirty="0">
                    <a:solidFill>
                      <a:schemeClr val="tx1"/>
                    </a:solidFill>
                    <a:latin typeface="+mn-lt"/>
                  </a:rPr>
                  <a:t>Goal is to model outcomes as a function of features.</a:t>
                </a:r>
              </a:p>
              <a:p>
                <a:endParaRPr lang="en-US" sz="3600" dirty="0">
                  <a:solidFill>
                    <a:schemeClr val="tx1"/>
                  </a:solidFill>
                  <a:latin typeface="+mn-lt"/>
                </a:endParaRPr>
              </a:p>
              <a:p>
                <a:r>
                  <a:rPr lang="en-US" sz="3600" dirty="0">
                    <a:solidFill>
                      <a:schemeClr val="tx1"/>
                    </a:solidFill>
                    <a:latin typeface="+mn-lt"/>
                  </a:rPr>
                  <a:t>Width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𝑝</m:t>
                    </m:r>
                  </m:oMath>
                </a14:m>
                <a:endParaRPr lang="en-US" sz="3600" dirty="0">
                  <a:solidFill>
                    <a:schemeClr val="tx1"/>
                  </a:solidFill>
                  <a:latin typeface="+mn-lt"/>
                </a:endParaRPr>
              </a:p>
              <a:p>
                <a:endParaRPr lang="en-US" sz="3600" dirty="0">
                  <a:solidFill>
                    <a:schemeClr val="tx1"/>
                  </a:solidFill>
                  <a:latin typeface="+mn-lt"/>
                </a:endParaRPr>
              </a:p>
              <a:p>
                <a:r>
                  <a:rPr lang="en-US" sz="3600" dirty="0">
                    <a:solidFill>
                      <a:schemeClr val="tx1"/>
                    </a:solidFill>
                    <a:latin typeface="+mn-lt"/>
                  </a:rPr>
                  <a:t>Length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and </a:t>
                </a:r>
                <a14:m>
                  <m:oMath xmlns:m="http://schemas.openxmlformats.org/officeDocument/2006/math">
                    <m:r>
                      <a:rPr lang="en-US" sz="3600" i="1" dirty="0" smtClean="0">
                        <a:solidFill>
                          <a:schemeClr val="tx1"/>
                        </a:solidFill>
                        <a:latin typeface="Cambria Math" panose="02040503050406030204" pitchFamily="18" charset="0"/>
                      </a:rPr>
                      <m:t>𝑦</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𝑛</m:t>
                    </m:r>
                  </m:oMath>
                </a14:m>
                <a:endParaRPr lang="en-US" sz="3600" dirty="0">
                  <a:solidFill>
                    <a:schemeClr val="tx1"/>
                  </a:solidFill>
                  <a:latin typeface="+mn-lt"/>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507492"/>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238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699911" y="1615194"/>
            <a:ext cx="8425743" cy="4679067"/>
          </a:xfrm>
          <a:prstGeom prst="rect">
            <a:avLst/>
          </a:prstGeom>
        </p:spPr>
      </p:pic>
      <p:sp>
        <p:nvSpPr>
          <p:cNvPr id="6" name="TextBox 5"/>
          <p:cNvSpPr txBox="1"/>
          <p:nvPr/>
        </p:nvSpPr>
        <p:spPr>
          <a:xfrm>
            <a:off x="9290756" y="2935112"/>
            <a:ext cx="2681217"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MSE: test set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MSE: training set</a:t>
            </a:r>
          </a:p>
        </p:txBody>
      </p:sp>
      <p:cxnSp>
        <p:nvCxnSpPr>
          <p:cNvPr id="8" name="Straight Arrow Connector 7"/>
          <p:cNvCxnSpPr/>
          <p:nvPr/>
        </p:nvCxnSpPr>
        <p:spPr>
          <a:xfrm flipH="1">
            <a:off x="8523111" y="3217334"/>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93474" y="4848578"/>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3476977" y="1558750"/>
            <a:ext cx="8425743" cy="4679067"/>
          </a:xfrm>
          <a:prstGeom prst="rect">
            <a:avLst/>
          </a:prstGeom>
        </p:spPr>
      </p:pic>
      <p:sp>
        <p:nvSpPr>
          <p:cNvPr id="6" name="TextBox 5"/>
          <p:cNvSpPr txBox="1"/>
          <p:nvPr/>
        </p:nvSpPr>
        <p:spPr>
          <a:xfrm>
            <a:off x="313832" y="3129274"/>
            <a:ext cx="3247812"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Using a “out of sample” test set guards against “overfitting”</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blue curve gets closest to the black (truth) curve</a:t>
            </a:r>
          </a:p>
        </p:txBody>
      </p:sp>
      <p:sp>
        <p:nvSpPr>
          <p:cNvPr id="7" name="TextBox 6"/>
          <p:cNvSpPr txBox="1"/>
          <p:nvPr/>
        </p:nvSpPr>
        <p:spPr>
          <a:xfrm>
            <a:off x="313832" y="1865593"/>
            <a:ext cx="337199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green curve “</a:t>
            </a:r>
            <a:r>
              <a:rPr lang="en-US" sz="2400" dirty="0" err="1">
                <a:gradFill>
                  <a:gsLst>
                    <a:gs pos="2917">
                      <a:schemeClr val="tx1"/>
                    </a:gs>
                    <a:gs pos="30000">
                      <a:schemeClr val="tx1"/>
                    </a:gs>
                  </a:gsLst>
                  <a:lin ang="5400000" scaled="0"/>
                </a:gradFill>
              </a:rPr>
              <a:t>overfits</a:t>
            </a:r>
            <a:r>
              <a:rPr lang="en-US" sz="2400" dirty="0">
                <a:gradFill>
                  <a:gsLst>
                    <a:gs pos="2917">
                      <a:schemeClr val="tx1"/>
                    </a:gs>
                    <a:gs pos="30000">
                      <a:schemeClr val="tx1"/>
                    </a:gs>
                  </a:gsLst>
                  <a:lin ang="5400000" scaled="0"/>
                </a:gradFill>
              </a:rPr>
              <a:t>” the data. It fits the noise.</a:t>
            </a:r>
          </a:p>
        </p:txBody>
      </p:sp>
    </p:spTree>
    <p:extLst>
      <p:ext uri="{BB962C8B-B14F-4D97-AF65-F5344CB8AC3E}">
        <p14:creationId xmlns:p14="http://schemas.microsoft.com/office/powerpoint/2010/main" val="1031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 in practice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07960"/>
                <a:ext cx="11669894" cy="4382738"/>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Randomly select observations (rows) to be in the test set. The remainder are the training set.</a:t>
                </a:r>
              </a:p>
              <a:p>
                <a:pPr marL="342900" indent="-342900">
                  <a:buFont typeface="Arial" panose="020B0604020202020204" pitchFamily="34" charset="0"/>
                  <a:buChar char="•"/>
                </a:pPr>
                <a:r>
                  <a:rPr lang="en-US" sz="2800" dirty="0">
                    <a:solidFill>
                      <a:schemeClr val="tx1"/>
                    </a:solidFill>
                  </a:rPr>
                  <a:t>Why random: want complete coverage. E.g. don’t want to train in February and test on July. </a:t>
                </a:r>
              </a:p>
              <a:p>
                <a:pPr marL="342900" indent="-342900">
                  <a:buFont typeface="Arial" panose="020B0604020202020204" pitchFamily="34" charset="0"/>
                  <a:buChar char="•"/>
                </a:pPr>
                <a:r>
                  <a:rPr lang="en-US" sz="2800" dirty="0">
                    <a:solidFill>
                      <a:schemeClr val="tx1"/>
                    </a:solidFill>
                  </a:rPr>
                  <a:t>Subset on the training set for all model estimation. E.g. any </a:t>
                </a:r>
                <a:r>
                  <a:rPr lang="en-US" sz="2800" dirty="0" err="1">
                    <a:solidFill>
                      <a:schemeClr val="tx1"/>
                    </a:solidFill>
                    <a:latin typeface="Courier New" panose="02070309020205020404" pitchFamily="49" charset="0"/>
                    <a:cs typeface="Courier New" panose="02070309020205020404" pitchFamily="49" charset="0"/>
                  </a:rPr>
                  <a:t>data.frame</a:t>
                </a:r>
                <a:r>
                  <a:rPr lang="en-US" sz="2800" dirty="0">
                    <a:solidFill>
                      <a:schemeClr val="tx1"/>
                    </a:solidFill>
                  </a:rPr>
                  <a:t> you pass to </a:t>
                </a:r>
                <a:r>
                  <a:rPr lang="en-US" sz="2800" dirty="0">
                    <a:solidFill>
                      <a:schemeClr val="tx1"/>
                    </a:solidFill>
                    <a:latin typeface="Courier New" panose="02070309020205020404" pitchFamily="49" charset="0"/>
                    <a:cs typeface="Courier New" panose="02070309020205020404" pitchFamily="49" charset="0"/>
                  </a:rPr>
                  <a:t>lm</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Use the </a:t>
                </a:r>
                <a:r>
                  <a:rPr lang="en-US" sz="2800" dirty="0">
                    <a:solidFill>
                      <a:schemeClr val="tx1"/>
                    </a:solidFill>
                    <a:latin typeface="Courier New" panose="02070309020205020404" pitchFamily="49" charset="0"/>
                    <a:cs typeface="Courier New" panose="02070309020205020404" pitchFamily="49" charset="0"/>
                  </a:rPr>
                  <a:t>predict </a:t>
                </a:r>
                <a:r>
                  <a:rPr lang="en-US" sz="2800" dirty="0">
                    <a:solidFill>
                      <a:schemeClr val="tx1"/>
                    </a:solidFill>
                    <a:cs typeface="Courier New" panose="02070309020205020404" pitchFamily="49" charset="0"/>
                  </a:rPr>
                  <a:t>command to make predictions (</a:t>
                </a:r>
                <a14:m>
                  <m:oMath xmlns:m="http://schemas.openxmlformats.org/officeDocument/2006/math">
                    <m:acc>
                      <m:accPr>
                        <m:chr m:val="̂"/>
                        <m:ctrlPr>
                          <a:rPr lang="en-US" sz="2800" b="0" i="1" smtClean="0">
                            <a:solidFill>
                              <a:schemeClr val="tx1"/>
                            </a:solidFill>
                            <a:latin typeface="Cambria Math" panose="02040503050406030204" pitchFamily="18" charset="0"/>
                            <a:cs typeface="Courier New" panose="02070309020205020404" pitchFamily="49" charset="0"/>
                          </a:rPr>
                        </m:ctrlPr>
                      </m:accPr>
                      <m:e>
                        <m:r>
                          <a:rPr lang="en-US" sz="2800" b="0" i="1" smtClean="0">
                            <a:solidFill>
                              <a:schemeClr val="tx1"/>
                            </a:solidFill>
                            <a:latin typeface="Cambria Math" panose="02040503050406030204" pitchFamily="18" charset="0"/>
                            <a:cs typeface="Courier New" panose="02070309020205020404" pitchFamily="49" charset="0"/>
                          </a:rPr>
                          <m:t>𝑦</m:t>
                        </m:r>
                      </m:e>
                    </m:acc>
                  </m:oMath>
                </a14:m>
                <a:r>
                  <a:rPr lang="en-US" sz="2800" dirty="0">
                    <a:solidFill>
                      <a:schemeClr val="tx1"/>
                    </a:solidFill>
                    <a:cs typeface="Courier New" panose="02070309020205020404" pitchFamily="49" charset="0"/>
                  </a:rPr>
                  <a:t>) for the test set</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Compute the </a:t>
                </a:r>
                <a:r>
                  <a:rPr lang="en-US" sz="2800" b="1" i="1" dirty="0">
                    <a:solidFill>
                      <a:schemeClr val="tx1"/>
                    </a:solidFill>
                  </a:rPr>
                  <a:t>evaluation metric </a:t>
                </a:r>
                <a:r>
                  <a:rPr lang="en-US" sz="2800" dirty="0">
                    <a:solidFill>
                      <a:schemeClr val="tx1"/>
                    </a:solidFill>
                  </a:rPr>
                  <a:t>using test set (you have the observe value and the predicted or modeled value)</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382738"/>
              </a:xfrm>
              <a:blipFill>
                <a:blip r:embed="rId3"/>
                <a:stretch>
                  <a:fillRect l="-313" r="-470" b="-1808"/>
                </a:stretch>
              </a:blipFill>
            </p:spPr>
            <p:txBody>
              <a:bodyPr/>
              <a:lstStyle/>
              <a:p>
                <a:r>
                  <a:rPr lang="en-US">
                    <a:noFill/>
                  </a:rPr>
                  <a:t> </a:t>
                </a:r>
              </a:p>
            </p:txBody>
          </p:sp>
        </mc:Fallback>
      </mc:AlternateContent>
    </p:spTree>
    <p:extLst>
      <p:ext uri="{BB962C8B-B14F-4D97-AF65-F5344CB8AC3E}">
        <p14:creationId xmlns:p14="http://schemas.microsoft.com/office/powerpoint/2010/main" val="10465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p:pic>
        <p:nvPicPr>
          <p:cNvPr id="5" name="Picture 4"/>
          <p:cNvPicPr>
            <a:picLocks noChangeAspect="1"/>
          </p:cNvPicPr>
          <p:nvPr/>
        </p:nvPicPr>
        <p:blipFill>
          <a:blip r:embed="rId3"/>
          <a:stretch>
            <a:fillRect/>
          </a:stretch>
        </p:blipFill>
        <p:spPr>
          <a:xfrm>
            <a:off x="1286251" y="1357800"/>
            <a:ext cx="5762625" cy="1676400"/>
          </a:xfrm>
          <a:prstGeom prst="rect">
            <a:avLst/>
          </a:prstGeom>
        </p:spPr>
      </p:pic>
      <p:sp>
        <p:nvSpPr>
          <p:cNvPr id="6" name="TextBox 5"/>
          <p:cNvSpPr txBox="1"/>
          <p:nvPr/>
        </p:nvSpPr>
        <p:spPr>
          <a:xfrm>
            <a:off x="7426578" y="3256452"/>
            <a:ext cx="395653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Total variation in outcome variable</a:t>
            </a:r>
          </a:p>
        </p:txBody>
      </p:sp>
      <p:pic>
        <p:nvPicPr>
          <p:cNvPr id="8" name="Picture 7"/>
          <p:cNvPicPr>
            <a:picLocks noChangeAspect="1"/>
          </p:cNvPicPr>
          <p:nvPr/>
        </p:nvPicPr>
        <p:blipFill>
          <a:blip r:embed="rId4"/>
          <a:stretch>
            <a:fillRect/>
          </a:stretch>
        </p:blipFill>
        <p:spPr>
          <a:xfrm>
            <a:off x="839909" y="4723789"/>
            <a:ext cx="6067425" cy="1485900"/>
          </a:xfrm>
          <a:prstGeom prst="rect">
            <a:avLst/>
          </a:prstGeom>
        </p:spPr>
      </p:pic>
      <p:pic>
        <p:nvPicPr>
          <p:cNvPr id="9" name="Picture 8"/>
          <p:cNvPicPr>
            <a:picLocks noChangeAspect="1"/>
          </p:cNvPicPr>
          <p:nvPr/>
        </p:nvPicPr>
        <p:blipFill>
          <a:blip r:embed="rId5"/>
          <a:stretch>
            <a:fillRect/>
          </a:stretch>
        </p:blipFill>
        <p:spPr>
          <a:xfrm>
            <a:off x="1956765" y="3173692"/>
            <a:ext cx="4472852" cy="793385"/>
          </a:xfrm>
          <a:prstGeom prst="rect">
            <a:avLst/>
          </a:prstGeom>
        </p:spPr>
      </p:pic>
      <p:sp>
        <p:nvSpPr>
          <p:cNvPr id="10" name="TextBox 9"/>
          <p:cNvSpPr txBox="1"/>
          <p:nvPr/>
        </p:nvSpPr>
        <p:spPr>
          <a:xfrm>
            <a:off x="7426578" y="2034468"/>
            <a:ext cx="39565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Residual sum of squares</a:t>
            </a:r>
          </a:p>
        </p:txBody>
      </p:sp>
      <p:sp>
        <p:nvSpPr>
          <p:cNvPr id="11" name="TextBox 10"/>
          <p:cNvSpPr txBox="1"/>
          <p:nvPr/>
        </p:nvSpPr>
        <p:spPr>
          <a:xfrm>
            <a:off x="7426578" y="4628052"/>
            <a:ext cx="395653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Fraction of the variation in the outcome variable captured by the model</a:t>
            </a:r>
          </a:p>
        </p:txBody>
      </p:sp>
    </p:spTree>
    <p:extLst>
      <p:ext uri="{BB962C8B-B14F-4D97-AF65-F5344CB8AC3E}">
        <p14:creationId xmlns:p14="http://schemas.microsoft.com/office/powerpoint/2010/main" val="20827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R-squared</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889564" cy="3643241"/>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The “in sample” model fit weakly improves with more explanatory variables</a:t>
                </a:r>
              </a:p>
              <a:p>
                <a:pPr marL="342900" indent="-342900">
                  <a:buFont typeface="Arial" panose="020B0604020202020204" pitchFamily="34" charset="0"/>
                  <a:buChar char="•"/>
                </a:pPr>
                <a14:m>
                  <m:oMath xmlns:m="http://schemas.openxmlformats.org/officeDocument/2006/math">
                    <m:r>
                      <a:rPr lang="en-US" sz="2800" b="0" i="1" smtClean="0">
                        <a:solidFill>
                          <a:schemeClr val="tx1"/>
                        </a:solidFill>
                        <a:latin typeface="Cambria Math" panose="02040503050406030204" pitchFamily="18" charset="0"/>
                      </a:rPr>
                      <m:t>𝐴𝑑𝑗𝑢𝑠𝑡𝑒𝑑</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=1−</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den>
                    </m:f>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𝑆𝑆𝑅</m:t>
                        </m:r>
                      </m:num>
                      <m:den>
                        <m:r>
                          <a:rPr lang="en-US" sz="2800" b="0" i="1" smtClean="0">
                            <a:solidFill>
                              <a:schemeClr val="tx1"/>
                            </a:solidFill>
                            <a:latin typeface="Cambria Math" panose="02040503050406030204" pitchFamily="18" charset="0"/>
                          </a:rPr>
                          <m:t>𝑇𝑆𝑆</m:t>
                        </m:r>
                      </m:den>
                    </m:f>
                  </m:oMath>
                </a14:m>
                <a:endParaRPr lang="en-US" sz="2800" b="0" dirty="0">
                  <a:solidFill>
                    <a:schemeClr val="tx1"/>
                  </a:solidFill>
                </a:endParaRPr>
              </a:p>
              <a:p>
                <a:pPr marL="342900" indent="-342900">
                  <a:buFont typeface="Arial" panose="020B0604020202020204" pitchFamily="34" charset="0"/>
                  <a:buChar char="•"/>
                </a:pPr>
                <a:r>
                  <a:rPr lang="en-US" sz="2800" i="1" dirty="0">
                    <a:solidFill>
                      <a:schemeClr val="tx1"/>
                    </a:solidFill>
                  </a:rPr>
                  <a:t>n </a:t>
                </a:r>
                <a:r>
                  <a:rPr lang="en-US" sz="2800" dirty="0">
                    <a:solidFill>
                      <a:schemeClr val="tx1"/>
                    </a:solidFill>
                  </a:rPr>
                  <a:t>is number of observations and </a:t>
                </a:r>
                <a:r>
                  <a:rPr lang="en-US" sz="2800" i="1" dirty="0">
                    <a:solidFill>
                      <a:schemeClr val="tx1"/>
                    </a:solidFill>
                  </a:rPr>
                  <a:t>k</a:t>
                </a:r>
                <a:r>
                  <a:rPr lang="en-US" sz="2800" dirty="0">
                    <a:solidFill>
                      <a:schemeClr val="tx1"/>
                    </a:solidFill>
                  </a:rPr>
                  <a:t> is number of explanatory variables.</a:t>
                </a:r>
              </a:p>
              <a:p>
                <a:r>
                  <a:rPr lang="en-US" sz="2800" i="1" dirty="0">
                    <a:solidFill>
                      <a:schemeClr val="tx1"/>
                    </a:solidFill>
                  </a:rPr>
                  <a:t>	- </a:t>
                </a:r>
                <a:r>
                  <a:rPr lang="en-US" sz="2800" dirty="0">
                    <a:solidFill>
                      <a:schemeClr val="tx1"/>
                    </a:solidFill>
                  </a:rPr>
                  <a:t>penalizes adjusted r</a:t>
                </a:r>
                <a:r>
                  <a:rPr lang="en-US" sz="2800" baseline="30000" dirty="0">
                    <a:solidFill>
                      <a:schemeClr val="tx1"/>
                    </a:solidFill>
                  </a:rPr>
                  <a:t>2</a:t>
                </a:r>
                <a:r>
                  <a:rPr lang="en-US" sz="2800" dirty="0">
                    <a:solidFill>
                      <a:schemeClr val="tx1"/>
                    </a:solidFill>
                  </a:rPr>
                  <a:t> when add variables without explanatory power.</a:t>
                </a:r>
                <a:r>
                  <a:rPr lang="en-US" sz="2800" i="1" dirty="0">
                    <a:solidFill>
                      <a:schemeClr val="tx1"/>
                    </a:solidFill>
                  </a:rPr>
                  <a:t> </a:t>
                </a:r>
                <a:endParaRPr lang="en-US" sz="2800" b="0" i="1" dirty="0">
                  <a:solidFill>
                    <a:schemeClr val="tx1"/>
                  </a:solidFill>
                </a:endParaRP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889564" cy="3643241"/>
              </a:xfrm>
              <a:blipFill>
                <a:blip r:embed="rId3"/>
                <a:stretch>
                  <a:fillRect l="-308"/>
                </a:stretch>
              </a:blipFill>
            </p:spPr>
            <p:txBody>
              <a:bodyPr/>
              <a:lstStyle/>
              <a:p>
                <a:r>
                  <a:rPr lang="en-US">
                    <a:noFill/>
                  </a:rPr>
                  <a:t> </a:t>
                </a:r>
              </a:p>
            </p:txBody>
          </p:sp>
        </mc:Fallback>
      </mc:AlternateContent>
    </p:spTree>
    <p:extLst>
      <p:ext uri="{BB962C8B-B14F-4D97-AF65-F5344CB8AC3E}">
        <p14:creationId xmlns:p14="http://schemas.microsoft.com/office/powerpoint/2010/main" val="11686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“Fair” R-squared Measure</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669894" cy="4690515"/>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We learned that we typically want to use out-of-sample evaluation metrics, what do you we do</a:t>
                </a:r>
              </a:p>
              <a:p>
                <a:pPr marL="342900" indent="-342900">
                  <a:buFont typeface="Arial" panose="020B0604020202020204" pitchFamily="34" charset="0"/>
                  <a:buChar char="•"/>
                </a:pPr>
                <a:r>
                  <a:rPr lang="en-US" sz="2800" dirty="0">
                    <a:solidFill>
                      <a:schemeClr val="tx1"/>
                    </a:solidFill>
                  </a:rPr>
                  <a:t>It turns out that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𝑐𝑜𝑟𝑟</m:t>
                    </m:r>
                    <m:sSup>
                      <m:sSupPr>
                        <m:ctrlPr>
                          <a:rPr lang="en-US" sz="2800" b="0" i="1" smtClean="0">
                            <a:solidFill>
                              <a:schemeClr val="tx1"/>
                            </a:solidFill>
                            <a:latin typeface="Cambria Math" panose="02040503050406030204" pitchFamily="18" charset="0"/>
                          </a:rPr>
                        </m:ctrlPr>
                      </m:sSupPr>
                      <m:e>
                        <m:d>
                          <m:dPr>
                            <m:ctrlPr>
                              <a:rPr lang="en-US" sz="2800" b="0" i="1" smtClean="0">
                                <a:solidFill>
                                  <a:schemeClr val="tx1"/>
                                </a:solidFill>
                                <a:latin typeface="Cambria Math" panose="02040503050406030204" pitchFamily="18" charset="0"/>
                              </a:rPr>
                            </m:ctrlPr>
                          </m:dPr>
                          <m:e>
                            <m:acc>
                              <m:accPr>
                                <m:chr m:val="̂"/>
                                <m:ctrlPr>
                                  <a:rPr lang="en-US" sz="2800" b="0" i="1" smtClean="0">
                                    <a:solidFill>
                                      <a:schemeClr val="tx1"/>
                                    </a:solidFill>
                                    <a:latin typeface="Cambria Math" panose="02040503050406030204" pitchFamily="18" charset="0"/>
                                  </a:rPr>
                                </m:ctrlPr>
                              </m:acc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ac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d>
                      </m:e>
                      <m:sup>
                        <m:r>
                          <a:rPr lang="en-US" sz="2800" b="0" i="1" smtClean="0">
                            <a:solidFill>
                              <a:schemeClr val="tx1"/>
                            </a:solidFill>
                            <a:latin typeface="Cambria Math" panose="02040503050406030204" pitchFamily="18" charset="0"/>
                          </a:rPr>
                          <m:t>2</m:t>
                        </m:r>
                      </m:sup>
                    </m:sSup>
                  </m:oMath>
                </a14:m>
                <a:endParaRPr lang="en-US" sz="2800" b="0" dirty="0">
                  <a:solidFill>
                    <a:schemeClr val="tx1"/>
                  </a:solidFill>
                </a:endParaRPr>
              </a:p>
              <a:p>
                <a:pPr marL="342900" indent="-342900">
                  <a:buFont typeface="Arial" panose="020B0604020202020204" pitchFamily="34" charset="0"/>
                  <a:buChar char="•"/>
                </a:pPr>
                <a:r>
                  <a:rPr lang="en-US" sz="2800" dirty="0">
                    <a:solidFill>
                      <a:schemeClr val="tx1"/>
                    </a:solidFill>
                  </a:rPr>
                  <a:t>This means, </a:t>
                </a:r>
                <a14:m>
                  <m:oMath xmlns:m="http://schemas.openxmlformats.org/officeDocument/2006/math">
                    <m:r>
                      <a:rPr lang="en-US" sz="2800" i="1">
                        <a:solidFill>
                          <a:schemeClr val="tx1"/>
                        </a:solidFill>
                        <a:latin typeface="Cambria Math" panose="02040503050406030204" pitchFamily="18" charset="0"/>
                      </a:rPr>
                      <m:t>𝑐𝑜𝑟𝑟</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acc>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d>
                      </m:e>
                      <m:sup>
                        <m:r>
                          <a:rPr lang="en-US" sz="2800" i="1">
                            <a:solidFill>
                              <a:schemeClr val="tx1"/>
                            </a:solidFill>
                            <a:latin typeface="Cambria Math" panose="02040503050406030204" pitchFamily="18" charset="0"/>
                          </a:rPr>
                          <m:t>2</m:t>
                        </m:r>
                      </m:sup>
                    </m:sSup>
                  </m:oMath>
                </a14:m>
                <a:r>
                  <a:rPr lang="en-US" sz="2800" b="0" dirty="0">
                    <a:solidFill>
                      <a:schemeClr val="tx1"/>
                    </a:solidFill>
                  </a:rPr>
                  <a:t>, for the test set can be interpreted just like R-squared (% of variation explain) and is a “fair test”</a:t>
                </a:r>
              </a:p>
              <a:p>
                <a:pPr marL="342900" indent="-342900">
                  <a:buFont typeface="Arial" panose="020B0604020202020204" pitchFamily="34" charset="0"/>
                  <a:buChar char="•"/>
                </a:pPr>
                <a:endParaRPr lang="en-US" sz="2800" dirty="0">
                  <a:solidFill>
                    <a:schemeClr val="tx1"/>
                  </a:solidFill>
                </a:endParaRPr>
              </a:p>
              <a:p>
                <a:r>
                  <a:rPr lang="en-US" sz="2800" b="0" dirty="0">
                    <a:solidFill>
                      <a:schemeClr val="tx1"/>
                    </a:solidFill>
                  </a:rPr>
                  <a:t>Related to an important concept called over-fitting.</a:t>
                </a: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690515"/>
              </a:xfrm>
              <a:blipFill>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17862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types</a:t>
            </a:r>
          </a:p>
        </p:txBody>
      </p:sp>
      <p:sp>
        <p:nvSpPr>
          <p:cNvPr id="3" name="Text Placeholder 2"/>
          <p:cNvSpPr>
            <a:spLocks noGrp="1"/>
          </p:cNvSpPr>
          <p:nvPr>
            <p:ph type="body" sz="quarter" idx="10"/>
          </p:nvPr>
        </p:nvSpPr>
        <p:spPr>
          <a:xfrm>
            <a:off x="276683" y="987071"/>
            <a:ext cx="11669894" cy="12138708"/>
          </a:xfrm>
        </p:spPr>
        <p:txBody>
          <a:bodyPr/>
          <a:lstStyle/>
          <a:p>
            <a:endParaRPr lang="en-US" sz="2000" dirty="0">
              <a:solidFill>
                <a:schemeClr val="tx1"/>
              </a:solidFill>
              <a:latin typeface="+mn-lt"/>
            </a:endParaRPr>
          </a:p>
          <a:p>
            <a:r>
              <a:rPr lang="en-US" sz="2800" b="1" dirty="0">
                <a:solidFill>
                  <a:schemeClr val="tx1"/>
                </a:solidFill>
              </a:rPr>
              <a:t>Binary features</a:t>
            </a:r>
            <a:r>
              <a:rPr lang="en-US" sz="2800" dirty="0">
                <a:solidFill>
                  <a:schemeClr val="tx1"/>
                </a:solidFill>
              </a:rPr>
              <a:t>: equal to 1 or 0. For example: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b="1" dirty="0">
                <a:solidFill>
                  <a:schemeClr val="tx1"/>
                </a:solidFill>
              </a:rPr>
              <a:t>Continuous features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features</a:t>
            </a:r>
            <a:r>
              <a:rPr lang="en-US" sz="2800" dirty="0">
                <a:solidFill>
                  <a:schemeClr val="tx1"/>
                </a:solidFill>
              </a:rPr>
              <a:t>: can take one of N values. E.g. Saturday, Sunday, Monday… declaring </a:t>
            </a:r>
            <a:r>
              <a:rPr lang="en-US" sz="2800" dirty="0" err="1">
                <a:solidFill>
                  <a:schemeClr val="tx1"/>
                </a:solidFill>
                <a:latin typeface="Courier New" panose="02070309020205020404" pitchFamily="49" charset="0"/>
                <a:cs typeface="Courier New" panose="02070309020205020404" pitchFamily="49" charset="0"/>
              </a:rPr>
              <a:t>as.factor</a:t>
            </a:r>
            <a:r>
              <a:rPr lang="en-US" sz="2800" dirty="0">
                <a:solidFill>
                  <a:schemeClr val="tx1"/>
                </a:solidFill>
                <a:latin typeface="Courier New" panose="02070309020205020404" pitchFamily="49" charset="0"/>
                <a:cs typeface="Courier New" panose="02070309020205020404" pitchFamily="49" charset="0"/>
              </a:rPr>
              <a:t> </a:t>
            </a:r>
            <a:r>
              <a:rPr lang="en-US" sz="2800" dirty="0">
                <a:solidFill>
                  <a:schemeClr val="tx1"/>
                </a:solidFill>
                <a:cs typeface="Courier New" panose="02070309020205020404" pitchFamily="49" charset="0"/>
              </a:rPr>
              <a:t>then R will treat it as N binary variables for each category (ex. =1 if Saturday, =0 otherwise)</a:t>
            </a:r>
            <a:endParaRPr lang="en-US" sz="28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292962" y="2181347"/>
            <a:ext cx="4927129" cy="1265238"/>
          </a:xfrm>
          <a:prstGeom prst="rect">
            <a:avLst/>
          </a:prstGeom>
        </p:spPr>
      </p:pic>
    </p:spTree>
    <p:extLst>
      <p:ext uri="{BB962C8B-B14F-4D97-AF65-F5344CB8AC3E}">
        <p14:creationId xmlns:p14="http://schemas.microsoft.com/office/powerpoint/2010/main" val="9406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4088" y="1306669"/>
            <a:ext cx="6238996" cy="4923985"/>
          </a:xfrm>
          <a:prstGeom prst="rect">
            <a:avLst/>
          </a:prstGeom>
        </p:spPr>
      </p:pic>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35704"/>
                <a:ext cx="7073687" cy="3551742"/>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y-intercept for students </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24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35704"/>
                <a:ext cx="7073687" cy="3551742"/>
              </a:xfrm>
              <a:blipFill rotWithShape="0">
                <a:blip r:embed="rId4"/>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41049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19" y="2034286"/>
                <a:ext cx="10276449" cy="4585871"/>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a:t>
                </a:r>
              </a:p>
              <a:p>
                <a:r>
                  <a:rPr lang="en-US" sz="2800" dirty="0">
                    <a:solidFill>
                      <a:schemeClr val="tx1"/>
                    </a:solidFill>
                  </a:rPr>
                  <a:t>y-intercept for students </a:t>
                </a: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3</m:t>
                        </m:r>
                      </m:sub>
                    </m:sSub>
                  </m:oMath>
                </a14:m>
                <a:r>
                  <a:rPr lang="en-US" sz="2800" dirty="0">
                    <a:solidFill>
                      <a:schemeClr val="tx1"/>
                    </a:solidFill>
                  </a:rPr>
                  <a:t> allows for a different </a:t>
                </a:r>
              </a:p>
              <a:p>
                <a:r>
                  <a:rPr lang="en-US" sz="2800" dirty="0">
                    <a:solidFill>
                      <a:schemeClr val="tx1"/>
                    </a:solidFill>
                  </a:rPr>
                  <a:t>Slope for students</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rPr>
                            <m:t>𝑖𝑓</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32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19" y="2034286"/>
                <a:ext cx="10276449" cy="4585871"/>
              </a:xfrm>
              <a:blipFill rotWithShape="0">
                <a:blip r:embed="rId3"/>
                <a:stretch>
                  <a:fillRect l="-6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670431" y="1214472"/>
            <a:ext cx="5320567" cy="4404106"/>
          </a:xfrm>
          <a:prstGeom prst="rect">
            <a:avLst/>
          </a:prstGeom>
        </p:spPr>
      </p:pic>
    </p:spTree>
    <p:extLst>
      <p:ext uri="{BB962C8B-B14F-4D97-AF65-F5344CB8AC3E}">
        <p14:creationId xmlns:p14="http://schemas.microsoft.com/office/powerpoint/2010/main" val="385687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terms</a:t>
            </a:r>
          </a:p>
        </p:txBody>
      </p:sp>
      <p:sp>
        <p:nvSpPr>
          <p:cNvPr id="3" name="Text Placeholder 2"/>
          <p:cNvSpPr>
            <a:spLocks noGrp="1"/>
          </p:cNvSpPr>
          <p:nvPr>
            <p:ph type="body" sz="quarter" idx="10"/>
          </p:nvPr>
        </p:nvSpPr>
        <p:spPr>
          <a:xfrm>
            <a:off x="274320" y="1436409"/>
            <a:ext cx="10276449" cy="5367623"/>
          </a:xfrm>
        </p:spPr>
        <p:txBody>
          <a:bodyPr/>
          <a:lstStyle/>
          <a:p>
            <a:r>
              <a:rPr lang="en-US" sz="2000" dirty="0">
                <a:solidFill>
                  <a:schemeClr val="tx1"/>
                </a:solidFill>
                <a:latin typeface="+mn-lt"/>
              </a:rPr>
              <a:t>Interaction term: multiplying two features by each other. When done as such:</a:t>
            </a:r>
          </a:p>
          <a:p>
            <a:r>
              <a:rPr lang="en-US" sz="2000" dirty="0">
                <a:solidFill>
                  <a:schemeClr val="tx1"/>
                </a:solidFill>
                <a:latin typeface="+mn-lt"/>
              </a:rPr>
              <a:t>{continuous feature}*{binary feature}</a:t>
            </a:r>
          </a:p>
          <a:p>
            <a:endParaRPr lang="en-US" sz="2000" dirty="0">
              <a:solidFill>
                <a:schemeClr val="tx1"/>
              </a:solidFill>
              <a:latin typeface="+mn-lt"/>
            </a:endParaRPr>
          </a:p>
          <a:p>
            <a:r>
              <a:rPr lang="en-US" sz="2000" dirty="0">
                <a:solidFill>
                  <a:schemeClr val="tx1"/>
                </a:solidFill>
                <a:latin typeface="+mn-lt"/>
              </a:rPr>
              <a:t>it allows for a different slope for the group represented by the binary feature. Note, be sure to include the continuous feature without the interaction as well.</a:t>
            </a:r>
          </a:p>
          <a:p>
            <a:endParaRPr lang="en-US" sz="2000" dirty="0">
              <a:solidFill>
                <a:schemeClr val="tx1"/>
              </a:solidFill>
              <a:latin typeface="+mn-lt"/>
            </a:endParaRPr>
          </a:p>
          <a:p>
            <a:r>
              <a:rPr lang="en-US" sz="2000" dirty="0">
                <a:solidFill>
                  <a:schemeClr val="tx1"/>
                </a:solidFill>
                <a:latin typeface="+mn-lt"/>
              </a:rPr>
              <a:t>Example, suppose temperature has a different impact on # of </a:t>
            </a:r>
            <a:r>
              <a:rPr lang="en-US" sz="2000" dirty="0" err="1">
                <a:solidFill>
                  <a:schemeClr val="tx1"/>
                </a:solidFill>
                <a:latin typeface="+mn-lt"/>
              </a:rPr>
              <a:t>bikeshare</a:t>
            </a:r>
            <a:r>
              <a:rPr lang="en-US" sz="2000" dirty="0">
                <a:solidFill>
                  <a:schemeClr val="tx1"/>
                </a:solidFill>
                <a:latin typeface="+mn-lt"/>
              </a:rPr>
              <a:t> trips taken on weekdays vs. weekends. We can create a binary variable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mn-lt"/>
                <a:cs typeface="Courier New" panose="02070309020205020404" pitchFamily="49" charset="0"/>
              </a:rPr>
              <a:t> to the model, we allow for a different baseline ridership on weekends. 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we allow temperature to have a different effect for weekends.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We can “interact”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with a polynomial in </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This effectively gives us a new model for temperature for the weekends vs. weekdays</a:t>
            </a:r>
            <a:endParaRPr lang="en-US" sz="2000" dirty="0">
              <a:solidFill>
                <a:schemeClr val="tx1"/>
              </a:solidFill>
              <a:latin typeface="+mn-lt"/>
            </a:endParaRPr>
          </a:p>
          <a:p>
            <a:endParaRPr lang="en-US" sz="2800" dirty="0">
              <a:solidFill>
                <a:schemeClr val="tx1"/>
              </a:solidFill>
            </a:endParaRPr>
          </a:p>
        </p:txBody>
      </p:sp>
    </p:spTree>
    <p:extLst>
      <p:ext uri="{BB962C8B-B14F-4D97-AF65-F5344CB8AC3E}">
        <p14:creationId xmlns:p14="http://schemas.microsoft.com/office/powerpoint/2010/main" val="61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explosion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mn-lt"/>
                  </a:rPr>
                  <a:t>If we have two raw features, A and B, how many models can we make?</a:t>
                </a:r>
              </a:p>
              <a:p>
                <a:endParaRPr lang="en-US" sz="2000" dirty="0">
                  <a:solidFill>
                    <a:schemeClr val="tx1"/>
                  </a:solidFill>
                  <a:latin typeface="+mn-lt"/>
                </a:endParaRPr>
              </a:p>
              <a:p>
                <a:r>
                  <a:rPr lang="en-US" sz="2000" dirty="0">
                    <a:solidFill>
                      <a:schemeClr val="tx1"/>
                    </a:solidFill>
                    <a:latin typeface="+mn-lt"/>
                  </a:rPr>
                  <a:t>Without interactions (4): none, just A, just B, A + B</a:t>
                </a:r>
              </a:p>
              <a:p>
                <a:r>
                  <a:rPr lang="en-US" sz="2000" dirty="0">
                    <a:solidFill>
                      <a:schemeClr val="tx1"/>
                    </a:solidFill>
                    <a:latin typeface="+mn-lt"/>
                  </a:rPr>
                  <a:t>With interactions (8): A*B, A+B + A*B, A + A*B, B+ A*B </a:t>
                </a:r>
              </a:p>
              <a:p>
                <a:endParaRPr lang="en-US" sz="2000" dirty="0">
                  <a:solidFill>
                    <a:schemeClr val="tx1"/>
                  </a:solidFill>
                  <a:latin typeface="+mn-lt"/>
                </a:endParaRPr>
              </a:p>
              <a:p>
                <a:r>
                  <a:rPr lang="en-US" sz="2000" dirty="0">
                    <a:solidFill>
                      <a:schemeClr val="tx1"/>
                    </a:solidFill>
                    <a:latin typeface="+mn-lt"/>
                  </a:rPr>
                  <a:t>If we have </a:t>
                </a:r>
                <a:r>
                  <a:rPr lang="en-US" sz="2000" b="1" i="1" dirty="0">
                    <a:solidFill>
                      <a:schemeClr val="tx1"/>
                    </a:solidFill>
                    <a:latin typeface="+mn-lt"/>
                  </a:rPr>
                  <a:t>p </a:t>
                </a:r>
                <a:r>
                  <a:rPr lang="en-US" sz="2000" dirty="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a:solidFill>
                      <a:schemeClr val="tx1"/>
                    </a:solidFill>
                    <a:latin typeface="+mn-lt"/>
                  </a:rPr>
                  <a:t> possible models!</a:t>
                </a:r>
              </a:p>
              <a:p>
                <a:pP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We cannot possible run all these models… so we’ll learn methods to guide us.</a:t>
                </a:r>
              </a:p>
              <a:p>
                <a:endParaRPr lang="en-US" sz="2000" dirty="0">
                  <a:solidFill>
                    <a:schemeClr val="tx1"/>
                  </a:solidFill>
                  <a:latin typeface="+mn-lt"/>
                </a:endParaRPr>
              </a:p>
              <a:p>
                <a:r>
                  <a:rPr lang="en-US" sz="2000" dirty="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265"/>
                </a:stretch>
              </a:blipFill>
            </p:spPr>
            <p:txBody>
              <a:bodyPr/>
              <a:lstStyle/>
              <a:p>
                <a:r>
                  <a:rPr lang="en-US">
                    <a:noFill/>
                  </a:rPr>
                  <a:t> </a:t>
                </a:r>
              </a:p>
            </p:txBody>
          </p:sp>
        </mc:Fallback>
      </mc:AlternateContent>
    </p:spTree>
    <p:extLst>
      <p:ext uri="{BB962C8B-B14F-4D97-AF65-F5344CB8AC3E}">
        <p14:creationId xmlns:p14="http://schemas.microsoft.com/office/powerpoint/2010/main" val="11739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regression output</a:t>
            </a:r>
          </a:p>
        </p:txBody>
      </p:sp>
      <p:sp>
        <p:nvSpPr>
          <p:cNvPr id="3" name="Text Placeholder 2"/>
          <p:cNvSpPr>
            <a:spLocks noGrp="1"/>
          </p:cNvSpPr>
          <p:nvPr>
            <p:ph type="body" sz="quarter" idx="10"/>
          </p:nvPr>
        </p:nvSpPr>
        <p:spPr>
          <a:xfrm>
            <a:off x="274320" y="1436409"/>
            <a:ext cx="10276449" cy="5644622"/>
          </a:xfrm>
        </p:spPr>
        <p:txBody>
          <a:bodyPr/>
          <a:lstStyle/>
          <a:p>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my_model</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gives the coefficient estimates (beta’s), t-statistics, standard errors and p-values.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t-statistics evaluate the hypothesis that the coefficient is equal to zero. Thus t greater than 1.96 in absolute value allows us to reject this hypothesis at the 95% level. P-values simply convert t-stats into the probability we would get something this far from zero due to sampling chance alone.</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Note that t-statistics evaluate features “one by one”. Overall model fit is a better guide for explanatory power (e.g. we might be better for leaving insignificant features in sometimes)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t-stats can be a good guide to throw out irrelevant features</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p:spTree>
    <p:extLst>
      <p:ext uri="{BB962C8B-B14F-4D97-AF65-F5344CB8AC3E}">
        <p14:creationId xmlns:p14="http://schemas.microsoft.com/office/powerpoint/2010/main" val="3387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 Orange Juice</a:t>
            </a:r>
          </a:p>
        </p:txBody>
      </p:sp>
      <p:pic>
        <p:nvPicPr>
          <p:cNvPr id="4" name="Picture 3"/>
          <p:cNvPicPr>
            <a:picLocks noChangeAspect="1"/>
          </p:cNvPicPr>
          <p:nvPr/>
        </p:nvPicPr>
        <p:blipFill>
          <a:blip r:embed="rId2"/>
          <a:stretch>
            <a:fillRect/>
          </a:stretch>
        </p:blipFill>
        <p:spPr>
          <a:xfrm>
            <a:off x="569623" y="1695571"/>
            <a:ext cx="5581314" cy="3352058"/>
          </a:xfrm>
          <a:prstGeom prst="rect">
            <a:avLst/>
          </a:prstGeom>
        </p:spPr>
      </p:pic>
      <p:sp>
        <p:nvSpPr>
          <p:cNvPr id="5" name="TextBox 4"/>
          <p:cNvSpPr txBox="1"/>
          <p:nvPr/>
        </p:nvSpPr>
        <p:spPr>
          <a:xfrm>
            <a:off x="6747906" y="1252751"/>
            <a:ext cx="4938559" cy="4320359"/>
          </a:xfrm>
          <a:prstGeom prst="rect">
            <a:avLst/>
          </a:prstGeom>
          <a:noFill/>
        </p:spPr>
        <p:txBody>
          <a:bodyPr wrap="square" rtlCol="0">
            <a:spAutoFit/>
          </a:bodyPr>
          <a:lstStyle/>
          <a:p>
            <a:r>
              <a:rPr lang="en-US" sz="1836" dirty="0">
                <a:solidFill>
                  <a:schemeClr val="tx1">
                    <a:lumMod val="50000"/>
                    <a:lumOff val="50000"/>
                  </a:schemeClr>
                </a:solidFill>
                <a:latin typeface="+mj-lt"/>
              </a:rPr>
              <a:t>Data: 83 Chicago-area stores</a:t>
            </a:r>
          </a:p>
          <a:p>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weekly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Sales (“log move”)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Average sales price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Whether advertised (“feat”)</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store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Various demographics of the shoppers</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Data taken from:</a:t>
            </a:r>
          </a:p>
          <a:p>
            <a:r>
              <a:rPr lang="en-US" sz="1224" dirty="0">
                <a:solidFill>
                  <a:schemeClr val="tx1">
                    <a:lumMod val="50000"/>
                    <a:lumOff val="50000"/>
                  </a:schemeClr>
                </a:solidFill>
                <a:latin typeface="+mj-lt"/>
                <a:hlinkClick r:id="rId3"/>
              </a:rPr>
              <a:t>“Determinants of Store-Level Price Elasticity” Stephen J. Hoch, </a:t>
            </a:r>
            <a:r>
              <a:rPr lang="en-US" sz="1224" dirty="0" err="1">
                <a:solidFill>
                  <a:schemeClr val="tx1">
                    <a:lumMod val="50000"/>
                    <a:lumOff val="50000"/>
                  </a:schemeClr>
                </a:solidFill>
                <a:latin typeface="+mj-lt"/>
                <a:hlinkClick r:id="rId3"/>
              </a:rPr>
              <a:t>Byung</a:t>
            </a:r>
            <a:r>
              <a:rPr lang="en-US" sz="1224" dirty="0">
                <a:solidFill>
                  <a:schemeClr val="tx1">
                    <a:lumMod val="50000"/>
                    <a:lumOff val="50000"/>
                  </a:schemeClr>
                </a:solidFill>
                <a:latin typeface="+mj-lt"/>
                <a:hlinkClick r:id="rId3"/>
              </a:rPr>
              <a:t>-Do Kim, Alan L. Montgomery and Peter E. Rossi </a:t>
            </a:r>
          </a:p>
          <a:p>
            <a:r>
              <a:rPr lang="en-US" sz="1224" i="1" dirty="0">
                <a:solidFill>
                  <a:schemeClr val="tx1">
                    <a:lumMod val="50000"/>
                    <a:lumOff val="50000"/>
                  </a:schemeClr>
                </a:solidFill>
                <a:latin typeface="+mj-lt"/>
                <a:hlinkClick r:id="rId3"/>
              </a:rPr>
              <a:t>Journal of Marketing Research</a:t>
            </a:r>
            <a:r>
              <a:rPr lang="en-US" sz="1224" dirty="0">
                <a:solidFill>
                  <a:schemeClr val="tx1">
                    <a:lumMod val="50000"/>
                    <a:lumOff val="50000"/>
                  </a:schemeClr>
                </a:solidFill>
                <a:latin typeface="+mj-lt"/>
                <a:hlinkClick r:id="rId3"/>
              </a:rPr>
              <a:t>  Vol. 32, No. 1 (Feb., 1995), pp. 17-29 </a:t>
            </a:r>
            <a:endParaRPr lang="en-US" sz="1224" dirty="0">
              <a:solidFill>
                <a:schemeClr val="tx1">
                  <a:lumMod val="50000"/>
                  <a:lumOff val="50000"/>
                </a:schemeClr>
              </a:solidFill>
              <a:latin typeface="+mj-lt"/>
            </a:endParaRPr>
          </a:p>
          <a:p>
            <a:endParaRPr lang="en-US" sz="1224" dirty="0">
              <a:solidFill>
                <a:schemeClr val="tx1">
                  <a:lumMod val="50000"/>
                  <a:lumOff val="50000"/>
                </a:schemeClr>
              </a:solidFill>
              <a:latin typeface="+mj-lt"/>
            </a:endParaRPr>
          </a:p>
          <a:p>
            <a:endParaRPr lang="en-US" sz="1836" dirty="0"/>
          </a:p>
        </p:txBody>
      </p:sp>
      <p:pic>
        <p:nvPicPr>
          <p:cNvPr id="1026" name="Picture 2" descr="Image result for dominick's finer fo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91" y="5047630"/>
            <a:ext cx="3075551" cy="176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276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5029454"/>
              </a:xfrm>
            </p:spPr>
            <p:txBody>
              <a:bodyPr/>
              <a:lstStyle/>
              <a:p>
                <a:pPr marL="0" indent="0">
                  <a:buNone/>
                </a:pPr>
                <a:r>
                  <a:rPr lang="en-US" sz="2400" b="0" dirty="0"/>
                  <a:t>Why is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𝑖𝑡</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𝑖𝑡</m:t>
                                </m:r>
                              </m:sub>
                            </m:sSub>
                          </m:e>
                        </m:d>
                      </m:e>
                    </m:func>
                    <m:r>
                      <a:rPr lang="en-US" sz="2400" b="0" i="1" smtClean="0">
                        <a:latin typeface="Cambria Math" panose="02040503050406030204" pitchFamily="18" charset="0"/>
                      </a:rPr>
                      <m:t>𝛽</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𝑖𝑡</m:t>
                        </m:r>
                      </m:sub>
                    </m:sSub>
                  </m:oMath>
                </a14:m>
                <a:r>
                  <a:rPr lang="en-US" sz="2400" b="0" dirty="0"/>
                  <a:t> “easy”?</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𝑑𝑦</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𝑑𝑦</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𝑦</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b="0" dirty="0"/>
              </a:p>
              <a:p>
                <a:pPr marL="0" indent="0">
                  <a:buNone/>
                </a:pPr>
                <a:r>
                  <a:rPr lang="en-US" sz="2400" dirty="0"/>
                  <a:t>Thus…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r>
                        <a:rPr lang="en-US" sz="2400" b="0" i="1" smtClean="0">
                          <a:latin typeface="Cambria Math" panose="02040503050406030204" pitchFamily="18" charset="0"/>
                        </a:rPr>
                        <m:t>𝛽</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𝑑𝑦</m:t>
                          </m:r>
                        </m:num>
                        <m:den>
                          <m:r>
                            <a:rPr lang="en-US" sz="2400" i="1">
                              <a:latin typeface="Cambria Math" panose="02040503050406030204" pitchFamily="18" charset="0"/>
                            </a:rPr>
                            <m:t>𝑑𝑥</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𝑥</m:t>
                          </m:r>
                        </m:den>
                      </m:f>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𝑑𝑦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𝑑𝑥</m:t>
                          </m:r>
                        </m:num>
                        <m:den>
                          <m:r>
                            <a:rPr lang="en-US" sz="2400" i="1">
                              <a:latin typeface="Cambria Math" panose="02040503050406030204" pitchFamily="18" charset="0"/>
                            </a:rPr>
                            <m:t>𝑥</m:t>
                          </m:r>
                        </m:den>
                      </m:f>
                      <m:r>
                        <a:rPr lang="en-US" sz="2400" i="1">
                          <a:latin typeface="Cambria Math" panose="02040503050406030204" pitchFamily="18" charset="0"/>
                        </a:rPr>
                        <m:t>𝛽</m:t>
                      </m:r>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𝑦</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i="1">
                          <a:latin typeface="Cambria Math" panose="02040503050406030204" pitchFamily="18" charset="0"/>
                        </a:rPr>
                        <m:t>𝑥</m:t>
                      </m:r>
                      <m:r>
                        <a:rPr lang="en-US" sz="2400" b="0" i="1" smtClean="0">
                          <a:latin typeface="Cambria Math" panose="02040503050406030204" pitchFamily="18" charset="0"/>
                        </a:rPr>
                        <m:t> </m:t>
                      </m:r>
                      <m:r>
                        <a:rPr lang="en-US" sz="2400" i="1">
                          <a:latin typeface="Cambria Math" panose="02040503050406030204" pitchFamily="18" charset="0"/>
                        </a:rPr>
                        <m:t>𝛽</m:t>
                      </m:r>
                    </m:oMath>
                  </m:oMathPara>
                </a14:m>
                <a:endParaRPr lang="en-US" sz="2400" dirty="0"/>
              </a:p>
              <a:p>
                <a:pPr marL="0" indent="0">
                  <a:buNone/>
                </a:pPr>
                <a:endParaRPr lang="en-US" sz="2400" dirty="0"/>
              </a:p>
              <a:p>
                <a:pPr marL="0" indent="0">
                  <a:buNone/>
                </a:pPr>
                <a:r>
                  <a:rPr lang="en-US" sz="2400" dirty="0"/>
                  <a:t>Note: This is measured in percentage points: 10* </a:t>
                </a:r>
                <a14:m>
                  <m:oMath xmlns:m="http://schemas.openxmlformats.org/officeDocument/2006/math">
                    <m:r>
                      <a:rPr lang="en-US" sz="2400" i="1">
                        <a:latin typeface="Cambria Math" panose="02040503050406030204" pitchFamily="18" charset="0"/>
                      </a:rPr>
                      <m:t>𝛽</m:t>
                    </m:r>
                  </m:oMath>
                </a14:m>
                <a:r>
                  <a:rPr lang="en-US" sz="2400" dirty="0"/>
                  <a:t> is the impact of a 10% change in </a:t>
                </a:r>
                <a14:m>
                  <m:oMath xmlns:m="http://schemas.openxmlformats.org/officeDocument/2006/math">
                    <m:r>
                      <a:rPr lang="en-US" sz="2400" i="1">
                        <a:latin typeface="Cambria Math" panose="02040503050406030204" pitchFamily="18" charset="0"/>
                      </a:rPr>
                      <m:t>𝑥</m:t>
                    </m:r>
                  </m:oMath>
                </a14:m>
                <a:endParaRPr lang="en-US" sz="2400" dirty="0"/>
              </a:p>
              <a:p>
                <a:pPr marL="0" indent="0">
                  <a:buNone/>
                </a:pPr>
                <a:endParaRPr lang="en-US" sz="2400" b="0" dirty="0"/>
              </a:p>
              <a:p>
                <a:pPr marL="0" indent="0">
                  <a:buNone/>
                </a:pPr>
                <a:endParaRPr lang="en-US" sz="2400" b="0" dirty="0"/>
              </a:p>
              <a:p>
                <a:pPr marL="0" indent="0">
                  <a:buNone/>
                </a:pPr>
                <a:endParaRPr lang="en-US" sz="2400" b="0" dirty="0"/>
              </a:p>
              <a:p>
                <a:pPr marL="0" indent="0">
                  <a:buNone/>
                </a:pPr>
                <a:endParaRPr lang="en-US" sz="2400" dirty="0"/>
              </a:p>
            </p:txBody>
          </p:sp>
        </mc:Choice>
        <mc:Fallback>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502945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79123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5567358"/>
              </a:xfrm>
            </p:spPr>
            <p:txBody>
              <a:bodyPr/>
              <a:lstStyle/>
              <a:p>
                <a:pPr marL="0" indent="0">
                  <a:buNone/>
                </a:pPr>
                <a:r>
                  <a:rPr lang="en-US" sz="2400" b="0" dirty="0"/>
                  <a:t>So that was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oMath>
                </a14:m>
                <a:r>
                  <a:rPr lang="en-US" sz="2400" b="0" dirty="0"/>
                  <a:t>.  What about </a:t>
                </a:r>
                <a14:m>
                  <m:oMath xmlns:m="http://schemas.openxmlformats.org/officeDocument/2006/math">
                    <m:r>
                      <m:rPr>
                        <m:sty m:val="p"/>
                      </m:rPr>
                      <a:rPr lang="en-US" sz="2400" b="0" i="0" smtClean="0">
                        <a:latin typeface="Cambria Math" panose="02040503050406030204" pitchFamily="18" charset="0"/>
                      </a:rPr>
                      <m:t>ln</m:t>
                    </m:r>
                    <m:r>
                      <a:rPr lang="en-US" sz="2400" b="0" i="0" smtClean="0">
                        <a:latin typeface="Cambria Math" panose="02040503050406030204" pitchFamily="18" charset="0"/>
                      </a:rPr>
                      <m:t>(</m:t>
                    </m:r>
                    <m:r>
                      <a:rPr lang="en-US" sz="2400" i="1">
                        <a:latin typeface="Cambria Math" panose="02040503050406030204" pitchFamily="18" charset="0"/>
                      </a:rPr>
                      <m:t>𝑦</m:t>
                    </m:r>
                    <m:r>
                      <a:rPr lang="en-US" sz="2400" b="0" i="1" smtClean="0">
                        <a:latin typeface="Cambria Math" panose="02040503050406030204" pitchFamily="18" charset="0"/>
                      </a:rPr>
                      <m:t>)</m:t>
                    </m:r>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𝑥</m:t>
                            </m:r>
                          </m:e>
                        </m:d>
                      </m:e>
                    </m:func>
                    <m:r>
                      <a:rPr lang="en-US" sz="2400" b="0" i="1" smtClean="0">
                        <a:latin typeface="Cambria Math" panose="02040503050406030204" pitchFamily="18" charset="0"/>
                      </a:rPr>
                      <m:t>𝛽</m:t>
                    </m:r>
                  </m:oMath>
                </a14:m>
                <a:r>
                  <a:rPr lang="en-US" sz="2400" b="0" dirty="0"/>
                  <a:t>?</a:t>
                </a:r>
              </a:p>
              <a:p>
                <a:pPr marL="0" indent="0">
                  <a:buNone/>
                </a:pPr>
                <a:endParaRPr lang="en-US" sz="2400" b="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𝑑𝑙𝑛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𝑑𝑙𝑛</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𝑥</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Δln</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b="0" dirty="0"/>
              </a:p>
              <a:p>
                <a:pPr marL="0" indent="0">
                  <a:buNone/>
                </a:pPr>
                <a:endParaRPr lang="en-US" sz="2400" dirty="0"/>
              </a:p>
              <a:p>
                <a:pPr marL="0" indent="0">
                  <a:buNone/>
                </a:pPr>
                <a:r>
                  <a:rPr lang="en-US" sz="2400" dirty="0"/>
                  <a:t>But wait and focus on </a:t>
                </a:r>
                <a14:m>
                  <m:oMath xmlns:m="http://schemas.openxmlformats.org/officeDocument/2006/math">
                    <m:r>
                      <m:rPr>
                        <m:sty m:val="p"/>
                      </m:rPr>
                      <a:rPr lang="en-US" sz="2400">
                        <a:latin typeface="Cambria Math" panose="02040503050406030204" pitchFamily="18" charset="0"/>
                      </a:rPr>
                      <m:t>ln</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p>
              <a:p>
                <a:pPr marL="0" indent="0">
                  <a:buNone/>
                </a:pPr>
                <a:r>
                  <a:rPr lang="en-US" sz="2400" dirty="0"/>
                  <a:t>		</a:t>
                </a:r>
                <a14:m>
                  <m:oMath xmlns:m="http://schemas.openxmlformats.org/officeDocument/2006/math">
                    <m:r>
                      <m:rPr>
                        <m:sty m:val="p"/>
                      </m:rPr>
                      <a:rPr lang="en-US" sz="2400" b="0" i="0" smtClean="0">
                        <a:latin typeface="Cambria Math" panose="02040503050406030204" pitchFamily="18" charset="0"/>
                      </a:rPr>
                      <m:t>z</m:t>
                    </m:r>
                    <m:r>
                      <a:rPr lang="en-US" sz="2400" b="0" i="0"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𝑦</m:t>
                            </m:r>
                          </m:e>
                        </m:d>
                      </m:e>
                    </m:fun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𝑧</m:t>
                        </m:r>
                      </m:num>
                      <m:den>
                        <m:r>
                          <a:rPr lang="en-US" sz="2400" i="1">
                            <a:latin typeface="Cambria Math" panose="02040503050406030204" pitchFamily="18" charset="0"/>
                          </a:rPr>
                          <m:t>𝑑</m:t>
                        </m:r>
                        <m:r>
                          <a:rPr lang="en-US" sz="2400" b="0" i="1" smtClean="0">
                            <a:latin typeface="Cambria Math" panose="02040503050406030204" pitchFamily="18" charset="0"/>
                          </a:rPr>
                          <m:t>𝑦</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𝑦</m:t>
                        </m:r>
                      </m:den>
                    </m:f>
                    <m:r>
                      <a:rPr lang="en-US" sz="2400" i="1">
                        <a:latin typeface="Cambria Math" panose="02040503050406030204" pitchFamily="18" charset="0"/>
                      </a:rPr>
                      <m:t>⇒</m:t>
                    </m:r>
                    <m:r>
                      <a:rPr lang="en-US" sz="2400" b="0" i="1" smtClean="0">
                        <a:latin typeface="Cambria Math" panose="02040503050406030204" pitchFamily="18" charset="0"/>
                      </a:rPr>
                      <m:t>𝑑𝑧</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𝑦</m:t>
                        </m:r>
                      </m:num>
                      <m:den>
                        <m:r>
                          <a:rPr lang="en-US" sz="2400" b="0" i="1" smtClean="0">
                            <a:latin typeface="Cambria Math" panose="02040503050406030204" pitchFamily="18" charset="0"/>
                          </a:rPr>
                          <m:t>𝑦</m:t>
                        </m:r>
                      </m:den>
                    </m:f>
                    <m:r>
                      <a:rPr lang="en-US" sz="2400" i="1">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𝑧</m:t>
                    </m:r>
                    <m:r>
                      <a:rPr lang="en-US" sz="2400" i="1">
                        <a:latin typeface="Cambria Math" panose="02040503050406030204" pitchFamily="18" charset="0"/>
                      </a:rPr>
                      <m:t>=%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y</m:t>
                    </m:r>
                  </m:oMath>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m:rPr>
                          <m:sty m:val="p"/>
                        </m:rPr>
                        <a:rPr lang="en-US" sz="2400">
                          <a:latin typeface="Cambria Math" panose="02040503050406030204" pitchFamily="18" charset="0"/>
                        </a:rPr>
                        <m:t>Δ</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𝑦</m:t>
                              </m:r>
                            </m:e>
                          </m:d>
                        </m:e>
                      </m:func>
                      <m:r>
                        <a:rPr lang="en-US" sz="2400" i="1">
                          <a:latin typeface="Cambria Math" panose="02040503050406030204" pitchFamily="18" charset="0"/>
                        </a:rPr>
                        <m:t>=% </m:t>
                      </m:r>
                      <m:r>
                        <m:rPr>
                          <m:sty m:val="p"/>
                        </m:rPr>
                        <a:rPr lang="en-US" sz="2400">
                          <a:latin typeface="Cambria Math" panose="02040503050406030204" pitchFamily="18" charset="0"/>
                        </a:rPr>
                        <m:t>Δy</m:t>
                      </m:r>
                      <m:r>
                        <a:rPr lang="en-US" sz="2400" b="0" i="1" smtClean="0">
                          <a:latin typeface="Cambria Math" panose="02040503050406030204" pitchFamily="18" charset="0"/>
                        </a:rPr>
                        <m:t>= </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i="1">
                          <a:latin typeface="Cambria Math" panose="02040503050406030204" pitchFamily="18" charset="0"/>
                        </a:rPr>
                        <m:t>𝑥</m:t>
                      </m:r>
                      <m:r>
                        <a:rPr lang="en-US" sz="2400" b="0" i="1" smtClean="0">
                          <a:latin typeface="Cambria Math" panose="02040503050406030204" pitchFamily="18" charset="0"/>
                        </a:rPr>
                        <m:t> </m:t>
                      </m:r>
                    </m:oMath>
                  </m:oMathPara>
                </a14:m>
                <a:endParaRPr lang="en-US" sz="2400" dirty="0"/>
              </a:p>
              <a:p>
                <a:pPr marL="0" indent="0">
                  <a:buNone/>
                </a:pPr>
                <a:endParaRPr lang="en-US" sz="2400" dirty="0"/>
              </a:p>
              <a:p>
                <a:pPr marL="0" indent="0" algn="ctr">
                  <a:buNone/>
                </a:pPr>
                <a14:m>
                  <m:oMath xmlns:m="http://schemas.openxmlformats.org/officeDocument/2006/math">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b="0" i="1" smtClean="0">
                            <a:latin typeface="Cambria Math" panose="02040503050406030204" pitchFamily="18" charset="0"/>
                          </a:rPr>
                          <m:t>𝑞</m:t>
                        </m:r>
                      </m:e>
                    </m:d>
                    <m:r>
                      <a:rPr lang="en-US" sz="2400" i="1">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𝑝</m:t>
                            </m:r>
                          </m:e>
                        </m:d>
                      </m:e>
                    </m:func>
                    <m:r>
                      <a:rPr lang="en-US" sz="2400" i="1">
                        <a:latin typeface="Cambria Math" panose="02040503050406030204" pitchFamily="18" charset="0"/>
                      </a:rPr>
                      <m:t>𝛽</m:t>
                    </m:r>
                    <m:r>
                      <a:rPr lang="en-US" sz="2400" b="0" i="1" smtClean="0">
                        <a:latin typeface="Cambria Math" panose="02040503050406030204" pitchFamily="18" charset="0"/>
                      </a:rPr>
                      <m:t>⇒</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b="0" i="1" smtClean="0">
                        <a:latin typeface="Cambria Math" panose="02040503050406030204" pitchFamily="18" charset="0"/>
                      </a:rPr>
                      <m:t>𝑞</m:t>
                    </m:r>
                    <m:r>
                      <a:rPr lang="en-US" sz="2400" i="1">
                        <a:latin typeface="Cambria Math" panose="02040503050406030204" pitchFamily="18" charset="0"/>
                      </a:rPr>
                      <m:t>= </m:t>
                    </m:r>
                    <m:r>
                      <a:rPr lang="en-US" sz="2400" i="1">
                        <a:latin typeface="Cambria Math" panose="02040503050406030204" pitchFamily="18" charset="0"/>
                      </a:rPr>
                      <m:t>%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   ⇒    </m:t>
                    </m:r>
                    <m:r>
                      <a:rPr lang="en-US" sz="2400" i="1">
                        <a:latin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𝑞</m:t>
                        </m:r>
                      </m:num>
                      <m:den>
                        <m:r>
                          <a:rPr lang="en-US" sz="2400" i="1">
                            <a:latin typeface="Cambria Math" panose="02040503050406030204" pitchFamily="18" charset="0"/>
                          </a:rPr>
                          <m:t>%</m:t>
                        </m:r>
                        <m:r>
                          <m:rPr>
                            <m:sty m:val="p"/>
                          </m:rPr>
                          <a:rPr lang="en-US" sz="2400">
                            <a:latin typeface="Cambria Math" panose="02040503050406030204" pitchFamily="18" charset="0"/>
                          </a:rPr>
                          <m:t>Δp</m:t>
                        </m:r>
                      </m:den>
                    </m:f>
                  </m:oMath>
                </a14:m>
                <a:r>
                  <a:rPr lang="en-US" sz="2400" dirty="0"/>
                  <a:t> called an “elasticity”</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556735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1640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6AE4-D852-4AC0-803E-7098C9B40773}"/>
              </a:ext>
            </a:extLst>
          </p:cNvPr>
          <p:cNvSpPr>
            <a:spLocks noGrp="1"/>
          </p:cNvSpPr>
          <p:nvPr>
            <p:ph type="title"/>
          </p:nvPr>
        </p:nvSpPr>
        <p:spPr/>
        <p:txBody>
          <a:bodyPr/>
          <a:lstStyle/>
          <a:p>
            <a:r>
              <a:rPr lang="en-US" sz="2800" dirty="0"/>
              <a:t>Estimating with natural log is useful for interpretation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637180-05EA-4703-ADD9-710759EB3D2A}"/>
                  </a:ext>
                </a:extLst>
              </p:cNvPr>
              <p:cNvSpPr>
                <a:spLocks noGrp="1"/>
              </p:cNvSpPr>
              <p:nvPr>
                <p:ph sz="quarter" idx="10"/>
              </p:nvPr>
            </p:nvSpPr>
            <p:spPr>
              <a:xfrm>
                <a:off x="274638" y="1214438"/>
                <a:ext cx="11887200" cy="4648837"/>
              </a:xfrm>
            </p:spPr>
            <p:txBody>
              <a:bodyPr/>
              <a:lstStyle/>
              <a:p>
                <a:pPr marL="0" indent="0">
                  <a:buNone/>
                </a:pPr>
                <a:endParaRPr lang="en-US" sz="2400"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ln</m:t>
                      </m:r>
                      <m:d>
                        <m:dPr>
                          <m:ctrlPr>
                            <a:rPr lang="en-US" sz="2400" i="1">
                              <a:latin typeface="Cambria Math" panose="02040503050406030204" pitchFamily="18" charset="0"/>
                            </a:rPr>
                          </m:ctrlPr>
                        </m:dPr>
                        <m:e>
                          <m:r>
                            <a:rPr lang="en-US" sz="2400" b="0" i="1" smtClean="0">
                              <a:latin typeface="Cambria Math" panose="02040503050406030204" pitchFamily="18" charset="0"/>
                            </a:rPr>
                            <m:t>𝑞</m:t>
                          </m:r>
                        </m:e>
                      </m:d>
                      <m:r>
                        <a:rPr lang="en-US" sz="2400" i="1">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𝑝</m:t>
                              </m:r>
                            </m:e>
                          </m:d>
                        </m:e>
                      </m:func>
                      <m:r>
                        <a:rPr lang="en-US" sz="2400" i="1">
                          <a:latin typeface="Cambria Math" panose="02040503050406030204" pitchFamily="18" charset="0"/>
                        </a:rPr>
                        <m:t>𝛽</m:t>
                      </m:r>
                      <m:r>
                        <a:rPr lang="en-US" sz="2400" b="0" i="1" smtClean="0">
                          <a:latin typeface="Cambria Math" panose="02040503050406030204" pitchFamily="18" charset="0"/>
                        </a:rPr>
                        <m:t>⇒</m:t>
                      </m:r>
                      <m:r>
                        <a:rPr lang="en-US" sz="2400" i="1">
                          <a:latin typeface="Cambria Math" panose="02040503050406030204" pitchFamily="18" charset="0"/>
                        </a:rPr>
                        <m:t>% </m:t>
                      </m:r>
                      <m:r>
                        <m:rPr>
                          <m:sty m:val="p"/>
                        </m:rPr>
                        <a:rPr lang="en-US" sz="2400">
                          <a:latin typeface="Cambria Math" panose="02040503050406030204" pitchFamily="18" charset="0"/>
                        </a:rPr>
                        <m:t>Δ</m:t>
                      </m:r>
                      <m:r>
                        <a:rPr lang="en-US" sz="2400" b="0" i="1" smtClean="0">
                          <a:latin typeface="Cambria Math" panose="02040503050406030204" pitchFamily="18" charset="0"/>
                        </a:rPr>
                        <m:t>𝑞</m:t>
                      </m:r>
                      <m:r>
                        <a:rPr lang="en-US" sz="2400" i="1">
                          <a:latin typeface="Cambria Math" panose="02040503050406030204" pitchFamily="18" charset="0"/>
                        </a:rPr>
                        <m:t>= </m:t>
                      </m:r>
                      <m:r>
                        <a:rPr lang="en-US" sz="2400" i="1">
                          <a:latin typeface="Cambria Math" panose="02040503050406030204" pitchFamily="18" charset="0"/>
                        </a:rPr>
                        <m:t>% </m:t>
                      </m:r>
                      <m:r>
                        <m:rPr>
                          <m:sty m:val="p"/>
                        </m:rPr>
                        <a:rPr lang="en-US" sz="2400">
                          <a:latin typeface="Cambria Math" panose="02040503050406030204" pitchFamily="18" charset="0"/>
                        </a:rPr>
                        <m:t>Δ</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lgn="ctr">
                  <a:buNone/>
                </a:pPr>
                <a:endParaRPr lang="en-US" sz="2400" i="1" dirty="0">
                  <a:latin typeface="Cambria Math" panose="02040503050406030204" pitchFamily="18" charset="0"/>
                </a:endParaRPr>
              </a:p>
              <a:p>
                <a:pPr marL="0" indent="0" algn="ctr">
                  <a:buNone/>
                </a:pPr>
                <a14:m>
                  <m:oMath xmlns:m="http://schemas.openxmlformats.org/officeDocument/2006/math">
                    <m:r>
                      <a:rPr lang="en-US" sz="2400" i="1">
                        <a:latin typeface="Cambria Math" panose="02040503050406030204" pitchFamily="18" charset="0"/>
                      </a:rPr>
                      <m:t>𝛽</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𝑞</m:t>
                        </m:r>
                      </m:num>
                      <m:den>
                        <m:r>
                          <a:rPr lang="en-US" sz="2400" i="1">
                            <a:latin typeface="Cambria Math" panose="02040503050406030204" pitchFamily="18" charset="0"/>
                          </a:rPr>
                          <m:t>%</m:t>
                        </m:r>
                        <m:r>
                          <m:rPr>
                            <m:sty m:val="p"/>
                          </m:rPr>
                          <a:rPr lang="en-US" sz="2400">
                            <a:latin typeface="Cambria Math" panose="02040503050406030204" pitchFamily="18" charset="0"/>
                          </a:rPr>
                          <m:t>Δp</m:t>
                        </m:r>
                      </m:den>
                    </m:f>
                    <m:r>
                      <a:rPr lang="en-US" sz="2400" i="1">
                        <a:latin typeface="Cambria Math" panose="02040503050406030204" pitchFamily="18" charset="0"/>
                      </a:rPr>
                      <m:t> </m:t>
                    </m:r>
                  </m:oMath>
                </a14:m>
                <a:r>
                  <a:rPr lang="en-US" sz="2400" dirty="0"/>
                  <a:t> called an “elasticity”</a:t>
                </a:r>
              </a:p>
              <a:p>
                <a:pPr marL="0" indent="0" algn="ctr">
                  <a:buNone/>
                </a:pPr>
                <a:endParaRPr lang="en-US" sz="2400" dirty="0"/>
              </a:p>
              <a:p>
                <a:pPr marL="0" indent="0" algn="ctr">
                  <a:buNone/>
                </a:pPr>
                <a:r>
                  <a:rPr lang="en-US" sz="2400" dirty="0"/>
                  <a:t>For a 10% increase in P there is a </a:t>
                </a:r>
                <a14:m>
                  <m:oMath xmlns:m="http://schemas.openxmlformats.org/officeDocument/2006/math">
                    <m:r>
                      <a:rPr lang="en-US" sz="2400" b="0" i="0" smtClean="0">
                        <a:latin typeface="Cambria Math" panose="02040503050406030204" pitchFamily="18" charset="0"/>
                      </a:rPr>
                      <m:t>10∗</m:t>
                    </m:r>
                    <m:r>
                      <a:rPr lang="en-US" sz="2400" i="1">
                        <a:latin typeface="Cambria Math" panose="02040503050406030204" pitchFamily="18" charset="0"/>
                      </a:rPr>
                      <m:t>𝛽</m:t>
                    </m:r>
                  </m:oMath>
                </a14:m>
                <a:r>
                  <a:rPr lang="en-US" sz="2400" dirty="0"/>
                  <a:t>% change in quantity</a:t>
                </a:r>
              </a:p>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1800" dirty="0"/>
                  <a:t>Implicitly assumes a functional form of </a:t>
                </a:r>
                <a14:m>
                  <m:oMath xmlns:m="http://schemas.openxmlformats.org/officeDocument/2006/math">
                    <m:r>
                      <a:rPr lang="en-US" sz="1800" b="0" i="1" smtClean="0">
                        <a:latin typeface="Cambria Math" panose="02040503050406030204" pitchFamily="18" charset="0"/>
                      </a:rPr>
                      <m:t>𝑞</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𝛽</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𝜖</m:t>
                        </m:r>
                      </m:sup>
                    </m:sSup>
                  </m:oMath>
                </a14:m>
                <a:r>
                  <a:rPr lang="en-US" sz="1800" dirty="0"/>
                  <a:t> which is a “constant elasticity” functional form </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97637180-05EA-4703-ADD9-710759EB3D2A}"/>
                  </a:ext>
                </a:extLst>
              </p:cNvPr>
              <p:cNvSpPr>
                <a:spLocks noGrp="1" noRot="1" noChangeAspect="1" noMove="1" noResize="1" noEditPoints="1" noAdjustHandles="1" noChangeArrowheads="1" noChangeShapeType="1" noTextEdit="1"/>
              </p:cNvSpPr>
              <p:nvPr>
                <p:ph sz="quarter" idx="10"/>
              </p:nvPr>
            </p:nvSpPr>
            <p:spPr>
              <a:xfrm>
                <a:off x="274638" y="1214438"/>
                <a:ext cx="11887200" cy="464883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8039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78" y="4063"/>
            <a:ext cx="10724938" cy="1351952"/>
          </a:xfrm>
        </p:spPr>
        <p:txBody>
          <a:bodyPr/>
          <a:lstStyle/>
          <a:p>
            <a:r>
              <a:rPr lang="en-US" dirty="0"/>
              <a:t>Data</a:t>
            </a:r>
          </a:p>
        </p:txBody>
      </p:sp>
      <p:pic>
        <p:nvPicPr>
          <p:cNvPr id="3" name="Picture 2"/>
          <p:cNvPicPr>
            <a:picLocks noChangeAspect="1"/>
          </p:cNvPicPr>
          <p:nvPr/>
        </p:nvPicPr>
        <p:blipFill>
          <a:blip r:embed="rId2"/>
          <a:stretch>
            <a:fillRect/>
          </a:stretch>
        </p:blipFill>
        <p:spPr>
          <a:xfrm>
            <a:off x="136055" y="1057114"/>
            <a:ext cx="11905131" cy="3335068"/>
          </a:xfrm>
          <a:prstGeom prst="rect">
            <a:avLst/>
          </a:prstGeom>
        </p:spPr>
      </p:pic>
      <p:cxnSp>
        <p:nvCxnSpPr>
          <p:cNvPr id="7" name="Straight Arrow Connector 6"/>
          <p:cNvCxnSpPr/>
          <p:nvPr/>
        </p:nvCxnSpPr>
        <p:spPr>
          <a:xfrm flipV="1">
            <a:off x="1131310" y="4559297"/>
            <a:ext cx="65941" cy="86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054" y="5510838"/>
            <a:ext cx="2555239" cy="958583"/>
          </a:xfrm>
          <a:prstGeom prst="rect">
            <a:avLst/>
          </a:prstGeom>
          <a:noFill/>
        </p:spPr>
        <p:txBody>
          <a:bodyPr wrap="square" rtlCol="0">
            <a:spAutoFit/>
          </a:bodyPr>
          <a:lstStyle/>
          <a:p>
            <a:r>
              <a:rPr lang="en-US" sz="1836" dirty="0"/>
              <a:t>We’ll study 3 brands, “</a:t>
            </a:r>
            <a:r>
              <a:rPr lang="en-US" sz="1836" dirty="0" err="1"/>
              <a:t>dominicks</a:t>
            </a:r>
            <a:r>
              <a:rPr lang="en-US" sz="1836" dirty="0"/>
              <a:t>” is the store’s brand</a:t>
            </a:r>
          </a:p>
        </p:txBody>
      </p:sp>
      <p:sp>
        <p:nvSpPr>
          <p:cNvPr id="11" name="TextBox 10"/>
          <p:cNvSpPr txBox="1"/>
          <p:nvPr/>
        </p:nvSpPr>
        <p:spPr>
          <a:xfrm>
            <a:off x="3852338" y="103436"/>
            <a:ext cx="2555239" cy="670445"/>
          </a:xfrm>
          <a:prstGeom prst="rect">
            <a:avLst/>
          </a:prstGeom>
          <a:noFill/>
        </p:spPr>
        <p:txBody>
          <a:bodyPr wrap="square" rtlCol="0">
            <a:spAutoFit/>
          </a:bodyPr>
          <a:lstStyle/>
          <a:p>
            <a:r>
              <a:rPr lang="en-US" sz="1836" dirty="0"/>
              <a:t>Log of quantity sold each week</a:t>
            </a:r>
          </a:p>
        </p:txBody>
      </p:sp>
      <p:cxnSp>
        <p:nvCxnSpPr>
          <p:cNvPr id="12" name="Straight Arrow Connector 11"/>
          <p:cNvCxnSpPr/>
          <p:nvPr/>
        </p:nvCxnSpPr>
        <p:spPr>
          <a:xfrm flipH="1">
            <a:off x="3062458" y="624595"/>
            <a:ext cx="789880" cy="27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07577" y="147921"/>
            <a:ext cx="2555239" cy="382308"/>
          </a:xfrm>
          <a:prstGeom prst="rect">
            <a:avLst/>
          </a:prstGeom>
          <a:noFill/>
        </p:spPr>
        <p:txBody>
          <a:bodyPr wrap="square" rtlCol="0">
            <a:spAutoFit/>
          </a:bodyPr>
          <a:lstStyle/>
          <a:p>
            <a:r>
              <a:rPr lang="en-US" sz="1836" dirty="0"/>
              <a:t>Price is not logged</a:t>
            </a:r>
          </a:p>
        </p:txBody>
      </p:sp>
      <p:cxnSp>
        <p:nvCxnSpPr>
          <p:cNvPr id="17" name="Straight Arrow Connector 16"/>
          <p:cNvCxnSpPr/>
          <p:nvPr/>
        </p:nvCxnSpPr>
        <p:spPr>
          <a:xfrm flipH="1">
            <a:off x="4475495" y="524605"/>
            <a:ext cx="1998023" cy="47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33380" y="5510838"/>
            <a:ext cx="2555239" cy="958583"/>
          </a:xfrm>
          <a:prstGeom prst="rect">
            <a:avLst/>
          </a:prstGeom>
          <a:noFill/>
        </p:spPr>
        <p:txBody>
          <a:bodyPr wrap="square" rtlCol="0">
            <a:spAutoFit/>
          </a:bodyPr>
          <a:lstStyle/>
          <a:p>
            <a:r>
              <a:rPr lang="en-US" sz="1836" dirty="0"/>
              <a:t>1 if advertised that week by that store, 0 if not</a:t>
            </a:r>
          </a:p>
        </p:txBody>
      </p:sp>
      <p:cxnSp>
        <p:nvCxnSpPr>
          <p:cNvPr id="24" name="Straight Arrow Connector 23"/>
          <p:cNvCxnSpPr/>
          <p:nvPr/>
        </p:nvCxnSpPr>
        <p:spPr>
          <a:xfrm flipH="1" flipV="1">
            <a:off x="3805724" y="4537101"/>
            <a:ext cx="961797" cy="78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rot="5400000">
            <a:off x="8223624" y="995972"/>
            <a:ext cx="421350" cy="7213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7" name="TextBox 26"/>
          <p:cNvSpPr txBox="1"/>
          <p:nvPr/>
        </p:nvSpPr>
        <p:spPr>
          <a:xfrm>
            <a:off x="7565331" y="4884918"/>
            <a:ext cx="2468101" cy="670445"/>
          </a:xfrm>
          <a:prstGeom prst="rect">
            <a:avLst/>
          </a:prstGeom>
          <a:noFill/>
        </p:spPr>
        <p:txBody>
          <a:bodyPr wrap="square" rtlCol="0">
            <a:spAutoFit/>
          </a:bodyPr>
          <a:lstStyle/>
          <a:p>
            <a:r>
              <a:rPr lang="en-US" sz="1836" dirty="0"/>
              <a:t>Demographics of shoppers by store</a:t>
            </a:r>
          </a:p>
        </p:txBody>
      </p:sp>
    </p:spTree>
    <p:extLst>
      <p:ext uri="{BB962C8B-B14F-4D97-AF65-F5344CB8AC3E}">
        <p14:creationId xmlns:p14="http://schemas.microsoft.com/office/powerpoint/2010/main" val="41988584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37</a:t>
            </a:fld>
            <a:endParaRPr lang="en-US" dirty="0">
              <a:solidFill>
                <a:srgbClr val="000000">
                  <a:tint val="75000"/>
                </a:srgbClr>
              </a:solidFill>
            </a:endParaRPr>
          </a:p>
        </p:txBody>
      </p:sp>
      <p:pic>
        <p:nvPicPr>
          <p:cNvPr id="2" name="Picture 1">
            <a:extLst>
              <a:ext uri="{FF2B5EF4-FFF2-40B4-BE49-F238E27FC236}">
                <a16:creationId xmlns:a16="http://schemas.microsoft.com/office/drawing/2014/main" id="{7F8CDF06-751E-4199-936C-F58A8D012C45}"/>
              </a:ext>
            </a:extLst>
          </p:cNvPr>
          <p:cNvPicPr>
            <a:picLocks noChangeAspect="1"/>
          </p:cNvPicPr>
          <p:nvPr/>
        </p:nvPicPr>
        <p:blipFill>
          <a:blip r:embed="rId2"/>
          <a:stretch>
            <a:fillRect/>
          </a:stretch>
        </p:blipFill>
        <p:spPr>
          <a:xfrm>
            <a:off x="1321195" y="0"/>
            <a:ext cx="10392893" cy="6994525"/>
          </a:xfrm>
          <a:prstGeom prst="rect">
            <a:avLst/>
          </a:prstGeom>
        </p:spPr>
      </p:pic>
    </p:spTree>
    <p:extLst>
      <p:ext uri="{BB962C8B-B14F-4D97-AF65-F5344CB8AC3E}">
        <p14:creationId xmlns:p14="http://schemas.microsoft.com/office/powerpoint/2010/main" val="399384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38</a:t>
            </a:fld>
            <a:endParaRPr lang="en-US" dirty="0">
              <a:solidFill>
                <a:srgbClr val="000000">
                  <a:tint val="75000"/>
                </a:srgbClr>
              </a:solidFill>
            </a:endParaRPr>
          </a:p>
        </p:txBody>
      </p:sp>
      <p:pic>
        <p:nvPicPr>
          <p:cNvPr id="3" name="Picture 2">
            <a:extLst>
              <a:ext uri="{FF2B5EF4-FFF2-40B4-BE49-F238E27FC236}">
                <a16:creationId xmlns:a16="http://schemas.microsoft.com/office/drawing/2014/main" id="{C6717C1F-5AC0-4AF1-BF56-74A207CBCC76}"/>
              </a:ext>
            </a:extLst>
          </p:cNvPr>
          <p:cNvPicPr>
            <a:picLocks noChangeAspect="1"/>
          </p:cNvPicPr>
          <p:nvPr/>
        </p:nvPicPr>
        <p:blipFill>
          <a:blip r:embed="rId2"/>
          <a:stretch>
            <a:fillRect/>
          </a:stretch>
        </p:blipFill>
        <p:spPr>
          <a:xfrm>
            <a:off x="1308618" y="-1"/>
            <a:ext cx="9819237" cy="6994525"/>
          </a:xfrm>
          <a:prstGeom prst="rect">
            <a:avLst/>
          </a:prstGeom>
        </p:spPr>
      </p:pic>
    </p:spTree>
    <p:extLst>
      <p:ext uri="{BB962C8B-B14F-4D97-AF65-F5344CB8AC3E}">
        <p14:creationId xmlns:p14="http://schemas.microsoft.com/office/powerpoint/2010/main" val="24735153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39</a:t>
            </a:fld>
            <a:endParaRPr lang="en-US" dirty="0">
              <a:solidFill>
                <a:srgbClr val="000000">
                  <a:tint val="75000"/>
                </a:srgbClr>
              </a:solidFill>
            </a:endParaRPr>
          </a:p>
        </p:txBody>
      </p:sp>
      <p:pic>
        <p:nvPicPr>
          <p:cNvPr id="3" name="Picture 2">
            <a:extLst>
              <a:ext uri="{FF2B5EF4-FFF2-40B4-BE49-F238E27FC236}">
                <a16:creationId xmlns:a16="http://schemas.microsoft.com/office/drawing/2014/main" id="{C6717C1F-5AC0-4AF1-BF56-74A207CBCC76}"/>
              </a:ext>
            </a:extLst>
          </p:cNvPr>
          <p:cNvPicPr>
            <a:picLocks noChangeAspect="1"/>
          </p:cNvPicPr>
          <p:nvPr/>
        </p:nvPicPr>
        <p:blipFill>
          <a:blip r:embed="rId2"/>
          <a:stretch>
            <a:fillRect/>
          </a:stretch>
        </p:blipFill>
        <p:spPr>
          <a:xfrm>
            <a:off x="1308618" y="-1"/>
            <a:ext cx="9819237" cy="6994525"/>
          </a:xfrm>
          <a:prstGeom prst="rect">
            <a:avLst/>
          </a:prstGeom>
        </p:spPr>
      </p:pic>
    </p:spTree>
    <p:extLst>
      <p:ext uri="{BB962C8B-B14F-4D97-AF65-F5344CB8AC3E}">
        <p14:creationId xmlns:p14="http://schemas.microsoft.com/office/powerpoint/2010/main" val="4063467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115246"/>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r>
                  <a:rPr lang="en-US" sz="3600" dirty="0">
                    <a:solidFill>
                      <a:schemeClr val="tx1"/>
                    </a:solidFill>
                  </a:rPr>
                  <a:t>Where </a:t>
                </a:r>
                <a14:m>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a14:m>
                <a:r>
                  <a:rPr lang="en-US" sz="3600" dirty="0">
                    <a:solidFill>
                      <a:schemeClr val="tx1"/>
                    </a:solidFill>
                  </a:rPr>
                  <a:t> is call the error term.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115246"/>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832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7526" y="987427"/>
                <a:ext cx="11668238" cy="5216032"/>
              </a:xfrm>
            </p:spPr>
            <p:txBody>
              <a:bodyPr/>
              <a:lstStyle/>
              <a:p>
                <a:endParaRPr lang="en-US" sz="2000" dirty="0">
                  <a:solidFill>
                    <a:schemeClr val="tx1"/>
                  </a:solidFill>
                  <a:latin typeface="+mn-lt"/>
                </a:endParaRPr>
              </a:p>
              <a:p>
                <a:endParaRPr lang="en-US" sz="3599" dirty="0">
                  <a:solidFill>
                    <a:schemeClr val="tx2"/>
                  </a:solidFill>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𝑓</m:t>
                      </m:r>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𝑄</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oMath>
                  </m:oMathPara>
                </a14:m>
                <a:endParaRPr lang="en-US" sz="3599" i="1" dirty="0">
                  <a:solidFill>
                    <a:schemeClr val="tx1"/>
                  </a:solidFill>
                  <a:latin typeface="Cambria Math" panose="02040503050406030204" pitchFamily="18" charset="0"/>
                </a:endParaRPr>
              </a:p>
              <a:p>
                <a:endParaRPr lang="en-US" sz="3599"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  → </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r>
                            <a:rPr lang="en-US" sz="3599" i="1">
                              <a:solidFill>
                                <a:schemeClr val="tx1"/>
                              </a:solidFill>
                              <a:latin typeface="Cambria Math" panose="02040503050406030204" pitchFamily="18" charset="0"/>
                            </a:rPr>
                            <m:t>𝑚𝑜𝑣</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𝑝𝑟𝑖𝑐</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e>
                              </m:d>
                            </m:e>
                          </m:func>
                          <m:r>
                            <a:rPr lang="en-US" sz="3599" i="1">
                              <a:solidFill>
                                <a:schemeClr val="tx1"/>
                              </a:solidFill>
                              <a:latin typeface="Cambria Math" panose="02040503050406030204" pitchFamily="18" charset="0"/>
                            </a:rPr>
                            <m:t>+</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𝜖</m:t>
                              </m:r>
                            </m:e>
                            <m:sub>
                              <m:r>
                                <a:rPr lang="en-US" sz="3599" i="1">
                                  <a:solidFill>
                                    <a:schemeClr val="tx1"/>
                                  </a:solidFill>
                                  <a:latin typeface="Cambria Math" panose="02040503050406030204" pitchFamily="18" charset="0"/>
                                </a:rPr>
                                <m:t>𝑖𝑡</m:t>
                              </m:r>
                            </m:sub>
                          </m:sSub>
                        </m:e>
                      </m:func>
                    </m:oMath>
                  </m:oMathPara>
                </a14:m>
                <a:endParaRPr lang="en-US" sz="3599" dirty="0">
                  <a:solidFill>
                    <a:schemeClr val="tx1"/>
                  </a:solidFill>
                </a:endParaRPr>
              </a:p>
              <a:p>
                <a:endParaRPr lang="en-US" sz="3599" dirty="0">
                  <a:solidFill>
                    <a:schemeClr val="tx1"/>
                  </a:solidFill>
                </a:endParaRPr>
              </a:p>
              <a:p>
                <a14:m>
                  <m:oMath xmlns:m="http://schemas.openxmlformats.org/officeDocument/2006/math">
                    <m:sSub>
                      <m:sSubPr>
                        <m:ctrlPr>
                          <a:rPr lang="en-US" sz="2448" i="1">
                            <a:solidFill>
                              <a:schemeClr val="tx1"/>
                            </a:solidFill>
                            <a:latin typeface="Cambria Math" panose="02040503050406030204" pitchFamily="18" charset="0"/>
                          </a:rPr>
                        </m:ctrlPr>
                      </m:sSubPr>
                      <m:e>
                        <m:r>
                          <a:rPr lang="en-US" sz="2448" i="1">
                            <a:solidFill>
                              <a:schemeClr val="tx1"/>
                            </a:solidFill>
                            <a:latin typeface="Cambria Math" panose="02040503050406030204" pitchFamily="18" charset="0"/>
                          </a:rPr>
                          <m:t>𝜖</m:t>
                        </m:r>
                      </m:e>
                      <m:sub>
                        <m:r>
                          <a:rPr lang="en-US" sz="2448" i="1">
                            <a:solidFill>
                              <a:schemeClr val="tx1"/>
                            </a:solidFill>
                            <a:latin typeface="Cambria Math" panose="02040503050406030204" pitchFamily="18" charset="0"/>
                          </a:rPr>
                          <m:t>𝑖</m:t>
                        </m:r>
                      </m:sub>
                    </m:sSub>
                  </m:oMath>
                </a14:m>
                <a:r>
                  <a:rPr lang="en-US" sz="2448" dirty="0">
                    <a:solidFill>
                      <a:schemeClr val="tx1"/>
                    </a:solidFill>
                  </a:rPr>
                  <a:t> is called the error term</a:t>
                </a:r>
                <a:r>
                  <a:rPr lang="en-US" sz="3599" dirty="0">
                    <a:solidFill>
                      <a:schemeClr val="tx1"/>
                    </a:solidFill>
                  </a:rPr>
                  <a:t>. </a:t>
                </a:r>
              </a:p>
              <a:p>
                <a:endParaRPr lang="en-US" sz="3599" dirty="0">
                  <a:solidFill>
                    <a:schemeClr val="tx2"/>
                  </a:solidFill>
                </a:endParaRPr>
              </a:p>
              <a:p>
                <a:endParaRPr lang="en-US" sz="3599"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7526" y="987427"/>
                <a:ext cx="11668238" cy="521603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406" y="3986933"/>
            <a:ext cx="4221273" cy="2706145"/>
          </a:xfrm>
          <a:prstGeom prst="rect">
            <a:avLst/>
          </a:prstGeom>
        </p:spPr>
      </p:pic>
      <p:cxnSp>
        <p:nvCxnSpPr>
          <p:cNvPr id="5" name="Straight Connector 4"/>
          <p:cNvCxnSpPr>
            <a:cxnSpLocks/>
          </p:cNvCxnSpPr>
          <p:nvPr/>
        </p:nvCxnSpPr>
        <p:spPr>
          <a:xfrm>
            <a:off x="8431992" y="4794899"/>
            <a:ext cx="2439842" cy="1337674"/>
          </a:xfrm>
          <a:prstGeom prst="line">
            <a:avLst/>
          </a:prstGeom>
          <a:ln w="34925">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rot="16200000">
            <a:off x="9842385" y="4586034"/>
            <a:ext cx="134115" cy="1187959"/>
          </a:xfrm>
          <a:prstGeom prst="rightBrac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9" name="Oval 8"/>
          <p:cNvSpPr/>
          <p:nvPr/>
        </p:nvSpPr>
        <p:spPr bwMode="auto">
          <a:xfrm flipH="1" flipV="1">
            <a:off x="10456321" y="5247071"/>
            <a:ext cx="94202" cy="84783"/>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0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vs. non-parametric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724644"/>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r>
                  <a:rPr lang="en-US" sz="3600" b="1" u="sng" dirty="0">
                    <a:solidFill>
                      <a:schemeClr val="tx1"/>
                    </a:solidFill>
                  </a:rPr>
                  <a:t>Parametric</a:t>
                </a:r>
                <a:r>
                  <a:rPr lang="en-US" sz="3600" dirty="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a:solidFill>
                      <a:schemeClr val="tx1"/>
                    </a:solidFill>
                  </a:rPr>
                  <a:t> defined by a model we write down with </a:t>
                </a:r>
                <a:r>
                  <a:rPr lang="en-US" sz="3600" b="1" i="1" dirty="0">
                    <a:solidFill>
                      <a:schemeClr val="tx1"/>
                    </a:solidFill>
                  </a:rPr>
                  <a:t>parameters that we have to estimate </a:t>
                </a:r>
                <a:r>
                  <a:rPr lang="en-US" sz="3600" dirty="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a:solidFill>
                      <a:schemeClr val="tx1"/>
                    </a:solidFill>
                  </a:rPr>
                  <a:t> </a:t>
                </a:r>
              </a:p>
              <a:p>
                <a:endParaRPr lang="en-US" sz="3600" dirty="0">
                  <a:solidFill>
                    <a:schemeClr val="tx1"/>
                  </a:solidFill>
                </a:endParaRPr>
              </a:p>
              <a:p>
                <a:endParaRPr lang="en-US" sz="3600" i="1" dirty="0">
                  <a:solidFill>
                    <a:schemeClr val="tx1"/>
                  </a:solidFill>
                </a:endParaRPr>
              </a:p>
              <a:p>
                <a:r>
                  <a:rPr lang="en-US" sz="3600" b="1" u="sng" dirty="0">
                    <a:solidFill>
                      <a:schemeClr val="tx1"/>
                    </a:solidFill>
                  </a:rPr>
                  <a:t>Non-parametric: </a:t>
                </a:r>
                <a:r>
                  <a:rPr lang="en-US" sz="3600" dirty="0">
                    <a:solidFill>
                      <a:schemeClr val="tx1"/>
                    </a:solidFill>
                  </a:rPr>
                  <a:t>we directly fit the data</a:t>
                </a:r>
                <a:endParaRPr lang="en-US" sz="3600" b="1" u="sng"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 vs. bins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method of assigning higher weight to the points closer to the target point I am trying to 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Choice of kernel usually does not matter much.</a:t>
            </a: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Larger bandwidths </a:t>
            </a:r>
            <a:r>
              <a:rPr lang="en-US" sz="2400" dirty="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 is sometimes called the smoothing 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Bandwidths matter!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coin flipping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721840"/>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𝑓𝑙𝑖𝑝</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b="0" i="0" smtClean="0">
                          <a:solidFill>
                            <a:schemeClr val="tx1"/>
                          </a:solidFill>
                          <a:latin typeface="Cambria Math" panose="02040503050406030204" pitchFamily="18" charset="0"/>
                        </a:rPr>
                        <m:t>if</m:t>
                      </m:r>
                      <m:r>
                        <a:rPr lang="en-US" sz="3600" b="0" i="0" smtClean="0">
                          <a:solidFill>
                            <a:schemeClr val="tx1"/>
                          </a:solidFill>
                          <a:latin typeface="Cambria Math" panose="02040503050406030204" pitchFamily="18" charset="0"/>
                        </a:rPr>
                        <m:t> </m:t>
                      </m:r>
                      <m:r>
                        <m:rPr>
                          <m:sty m:val="p"/>
                        </m:rPr>
                        <a:rPr lang="en-US" sz="3600" b="0" i="0" smtClean="0">
                          <a:solidFill>
                            <a:schemeClr val="tx1"/>
                          </a:solidFill>
                          <a:latin typeface="Cambria Math" panose="02040503050406030204" pitchFamily="18" charset="0"/>
                        </a:rPr>
                        <m:t>outcome</m:t>
                      </m:r>
                      <m:r>
                        <a:rPr lang="en-US" sz="3600" b="0" i="0" smtClean="0">
                          <a:solidFill>
                            <a:schemeClr val="tx1"/>
                          </a:solidFill>
                          <a:latin typeface="Cambria Math" panose="02040503050406030204" pitchFamily="18" charset="0"/>
                        </a:rPr>
                        <m:t>=1 </m:t>
                      </m:r>
                      <m:r>
                        <m:rPr>
                          <m:sty m:val="p"/>
                        </m:rPr>
                        <a:rPr lang="en-US" sz="3600" b="0" i="0" smtClean="0">
                          <a:solidFill>
                            <a:schemeClr val="tx1"/>
                          </a:solidFill>
                          <a:latin typeface="Cambria Math" panose="02040503050406030204" pitchFamily="18" charset="0"/>
                        </a:rPr>
                        <m:t>then</m:t>
                      </m:r>
                      <m:r>
                        <a:rPr lang="en-US" sz="3600" b="0" i="0"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=1−</m:t>
                      </m:r>
                      <m:r>
                        <a:rPr lang="en-US" sz="3600" b="0" i="1" smtClean="0">
                          <a:solidFill>
                            <a:schemeClr val="tx1"/>
                          </a:solidFill>
                          <a:latin typeface="Cambria Math" panose="02040503050406030204" pitchFamily="18" charset="0"/>
                        </a:rPr>
                        <m:t>𝑝</m:t>
                      </m:r>
                    </m:oMath>
                  </m:oMathPara>
                </a14:m>
                <a:endParaRPr lang="en-US" sz="3600" b="0"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a:solidFill>
                            <a:schemeClr val="tx1"/>
                          </a:solidFill>
                          <a:latin typeface="Cambria Math" panose="02040503050406030204" pitchFamily="18" charset="0"/>
                        </a:rPr>
                        <m:t>if</m:t>
                      </m:r>
                      <m:r>
                        <a:rPr lang="en-US" sz="3600">
                          <a:solidFill>
                            <a:schemeClr val="tx1"/>
                          </a:solidFill>
                          <a:latin typeface="Cambria Math" panose="02040503050406030204" pitchFamily="18" charset="0"/>
                        </a:rPr>
                        <m:t> </m:t>
                      </m:r>
                      <m:r>
                        <m:rPr>
                          <m:sty m:val="p"/>
                        </m:rPr>
                        <a:rPr lang="en-US" sz="3600">
                          <a:solidFill>
                            <a:schemeClr val="tx1"/>
                          </a:solidFill>
                          <a:latin typeface="Cambria Math" panose="02040503050406030204" pitchFamily="18" charset="0"/>
                        </a:rPr>
                        <m:t>outcome</m:t>
                      </m:r>
                      <m:r>
                        <a:rPr lang="en-US" sz="3600">
                          <a:solidFill>
                            <a:schemeClr val="tx1"/>
                          </a:solidFill>
                          <a:latin typeface="Cambria Math" panose="02040503050406030204" pitchFamily="18" charset="0"/>
                        </a:rPr>
                        <m:t>=0 </m:t>
                      </m:r>
                      <m:r>
                        <m:rPr>
                          <m:sty m:val="p"/>
                        </m:rPr>
                        <a:rPr lang="en-US" sz="3600">
                          <a:solidFill>
                            <a:schemeClr val="tx1"/>
                          </a:solidFill>
                          <a:latin typeface="Cambria Math" panose="02040503050406030204" pitchFamily="18" charset="0"/>
                        </a:rPr>
                        <m:t>then</m:t>
                      </m:r>
                      <m:r>
                        <a:rPr lang="en-US" sz="3600">
                          <a:solidFill>
                            <a:schemeClr val="tx1"/>
                          </a:solidFill>
                          <a:latin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𝑝</m:t>
                      </m:r>
                    </m:oMath>
                  </m:oMathPara>
                </a14:m>
                <a:endParaRPr lang="en-US" sz="3600" dirty="0">
                  <a:solidFill>
                    <a:schemeClr val="tx1"/>
                  </a:solidFill>
                </a:endParaRPr>
              </a:p>
              <a:p>
                <a:endParaRPr lang="en-US" sz="3600" b="0" dirty="0">
                  <a:solidFill>
                    <a:schemeClr val="tx1"/>
                  </a:solidFill>
                </a:endParaRPr>
              </a:p>
              <a:p>
                <a:r>
                  <a:rPr lang="en-US" sz="360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𝑝</m:t>
                    </m:r>
                  </m:oMath>
                </a14:m>
                <a:r>
                  <a:rPr lang="en-US" sz="3600" dirty="0">
                    <a:solidFill>
                      <a:schemeClr val="tx1"/>
                    </a:solidFill>
                  </a:rPr>
                  <a:t> is a constant, called the “success rate”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7218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4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in R </a:t>
            </a:r>
            <a:r>
              <a:rPr lang="en-US" dirty="0" err="1">
                <a:latin typeface="Courier New" panose="02070309020205020404" pitchFamily="49" charset="0"/>
                <a:cs typeface="Courier New" panose="02070309020205020404" pitchFamily="49" charset="0"/>
              </a:rPr>
              <a:t>locfit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4000" dirty="0" err="1">
                <a:latin typeface="Courier New" panose="02070309020205020404" pitchFamily="49" charset="0"/>
                <a:cs typeface="Courier New" panose="02070309020205020404" pitchFamily="49" charset="0"/>
              </a:rPr>
              <a:t>install.packages</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library(</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br>
              <a:rPr lang="en-US" sz="4000" dirty="0">
                <a:latin typeface="Courier New" panose="02070309020205020404" pitchFamily="49" charset="0"/>
                <a:cs typeface="Courier New" panose="02070309020205020404" pitchFamily="49" charset="0"/>
              </a:rPr>
            </a:br>
            <a:r>
              <a:rPr lang="en-US" sz="2800" dirty="0">
                <a:latin typeface="+mn-lt"/>
                <a:cs typeface="Courier New" panose="02070309020205020404" pitchFamily="49" charset="0"/>
              </a:rPr>
              <a:t>Modeler needs to specify: bandwidth (or fraction of nearest neighbors), degree of the local polynomial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Contrast: in parametric regression, we had to write down a model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each model?</a:t>
            </a:r>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“Semi-parametric” methods combine elements of both</a:t>
            </a: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versus Prediction</a:t>
            </a:r>
          </a:p>
        </p:txBody>
      </p:sp>
      <p:sp>
        <p:nvSpPr>
          <p:cNvPr id="3" name="Text Placeholder 2"/>
          <p:cNvSpPr>
            <a:spLocks noGrp="1"/>
          </p:cNvSpPr>
          <p:nvPr>
            <p:ph type="body" sz="quarter" idx="10"/>
          </p:nvPr>
        </p:nvSpPr>
        <p:spPr>
          <a:xfrm>
            <a:off x="276683" y="987071"/>
            <a:ext cx="11669894" cy="1680460"/>
          </a:xfrm>
        </p:spPr>
        <p:txBody>
          <a:bodyPr/>
          <a:lstStyle/>
          <a:p>
            <a:endParaRPr lang="en-US" sz="2000" dirty="0">
              <a:solidFill>
                <a:schemeClr val="tx1"/>
              </a:solidFill>
              <a:latin typeface="+mn-lt"/>
            </a:endParaRPr>
          </a:p>
          <a:p>
            <a:endParaRPr lang="en-US" sz="3600" dirty="0">
              <a:solidFill>
                <a:schemeClr val="tx1"/>
              </a:solidFill>
            </a:endParaRPr>
          </a:p>
          <a:p>
            <a:endParaRPr lang="en-US" sz="3600" dirty="0">
              <a:solidFill>
                <a:schemeClr val="tx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676315709"/>
              </p:ext>
            </p:extLst>
          </p:nvPr>
        </p:nvGraphicFramePr>
        <p:xfrm>
          <a:off x="1734995" y="1827301"/>
          <a:ext cx="9435512" cy="1483360"/>
        </p:xfrm>
        <a:graphic>
          <a:graphicData uri="http://schemas.openxmlformats.org/drawingml/2006/table">
            <a:tbl>
              <a:tblPr firstRow="1" bandRow="1">
                <a:tableStyleId>{0E3FDE45-AF77-4B5C-9715-49D594BDF05E}</a:tableStyleId>
              </a:tblPr>
              <a:tblGrid>
                <a:gridCol w="1543664">
                  <a:extLst>
                    <a:ext uri="{9D8B030D-6E8A-4147-A177-3AD203B41FA5}">
                      <a16:colId xmlns:a16="http://schemas.microsoft.com/office/drawing/2014/main" val="3737417118"/>
                    </a:ext>
                  </a:extLst>
                </a:gridCol>
                <a:gridCol w="1425146">
                  <a:extLst>
                    <a:ext uri="{9D8B030D-6E8A-4147-A177-3AD203B41FA5}">
                      <a16:colId xmlns:a16="http://schemas.microsoft.com/office/drawing/2014/main" val="4165007199"/>
                    </a:ext>
                  </a:extLst>
                </a:gridCol>
                <a:gridCol w="3591698">
                  <a:extLst>
                    <a:ext uri="{9D8B030D-6E8A-4147-A177-3AD203B41FA5}">
                      <a16:colId xmlns:a16="http://schemas.microsoft.com/office/drawing/2014/main" val="632882647"/>
                    </a:ext>
                  </a:extLst>
                </a:gridCol>
                <a:gridCol w="2875004">
                  <a:extLst>
                    <a:ext uri="{9D8B030D-6E8A-4147-A177-3AD203B41FA5}">
                      <a16:colId xmlns:a16="http://schemas.microsoft.com/office/drawing/2014/main" val="585776427"/>
                    </a:ext>
                  </a:extLst>
                </a:gridCol>
              </a:tblGrid>
              <a:tr h="370840">
                <a:tc>
                  <a:txBody>
                    <a:bodyPr/>
                    <a:lstStyle/>
                    <a:p>
                      <a:endParaRPr lang="en-US" dirty="0"/>
                    </a:p>
                  </a:txBody>
                  <a:tcPr/>
                </a:tc>
                <a:tc>
                  <a:txBody>
                    <a:bodyPr/>
                    <a:lstStyle/>
                    <a:p>
                      <a:pPr algn="ctr"/>
                      <a:endParaRPr lang="en-US" dirty="0"/>
                    </a:p>
                  </a:txBody>
                  <a:tcPr/>
                </a:tc>
                <a:tc gridSpan="2">
                  <a:txBody>
                    <a:bodyPr/>
                    <a:lstStyle/>
                    <a:p>
                      <a:pPr algn="ctr"/>
                      <a:r>
                        <a:rPr lang="en-US" b="0" dirty="0"/>
                        <a:t>Sample</a:t>
                      </a:r>
                    </a:p>
                  </a:txBody>
                  <a:tcPr/>
                </a:tc>
                <a:tc hMerge="1">
                  <a:txBody>
                    <a:bodyPr/>
                    <a:lstStyle/>
                    <a:p>
                      <a:endParaRPr lang="en-US" dirty="0"/>
                    </a:p>
                  </a:txBody>
                  <a:tcPr/>
                </a:tc>
                <a:extLst>
                  <a:ext uri="{0D108BD9-81ED-4DB2-BD59-A6C34878D82A}">
                    <a16:rowId xmlns:a16="http://schemas.microsoft.com/office/drawing/2014/main" val="150238640"/>
                  </a:ext>
                </a:extLst>
              </a:tr>
              <a:tr h="370840">
                <a:tc>
                  <a:txBody>
                    <a:bodyPr/>
                    <a:lstStyle/>
                    <a:p>
                      <a:endParaRPr lang="en-US"/>
                    </a:p>
                  </a:txBody>
                  <a:tcPr/>
                </a:tc>
                <a:tc>
                  <a:txBody>
                    <a:bodyPr/>
                    <a:lstStyle/>
                    <a:p>
                      <a:pPr algn="ctr"/>
                      <a:endParaRPr lang="en-US" dirty="0"/>
                    </a:p>
                  </a:txBody>
                  <a:tcPr/>
                </a:tc>
                <a:tc>
                  <a:txBody>
                    <a:bodyPr/>
                    <a:lstStyle/>
                    <a:p>
                      <a:pPr algn="ctr"/>
                      <a:r>
                        <a:rPr lang="en-US" dirty="0"/>
                        <a:t>In (Inference</a:t>
                      </a:r>
                      <a:r>
                        <a:rPr lang="en-US" baseline="0" dirty="0"/>
                        <a:t> &amp; Research Design)</a:t>
                      </a:r>
                      <a:endParaRPr lang="en-US" dirty="0"/>
                    </a:p>
                  </a:txBody>
                  <a:tcPr/>
                </a:tc>
                <a:tc>
                  <a:txBody>
                    <a:bodyPr/>
                    <a:lstStyle/>
                    <a:p>
                      <a:pPr algn="ctr"/>
                      <a:r>
                        <a:rPr lang="en-US" dirty="0"/>
                        <a:t>Out (prediction)</a:t>
                      </a:r>
                    </a:p>
                  </a:txBody>
                  <a:tcPr/>
                </a:tc>
                <a:extLst>
                  <a:ext uri="{0D108BD9-81ED-4DB2-BD59-A6C34878D82A}">
                    <a16:rowId xmlns:a16="http://schemas.microsoft.com/office/drawing/2014/main" val="2161129920"/>
                  </a:ext>
                </a:extLst>
              </a:tr>
              <a:tr h="370840">
                <a:tc rowSpan="2">
                  <a:txBody>
                    <a:bodyPr/>
                    <a:lstStyle/>
                    <a:p>
                      <a:pPr algn="ctr"/>
                      <a:r>
                        <a:rPr lang="en-US" dirty="0"/>
                        <a:t>Penalty</a:t>
                      </a:r>
                    </a:p>
                  </a:txBody>
                  <a:tcPr anchor="ctr"/>
                </a:tc>
                <a:tc>
                  <a:txBody>
                    <a:bodyPr/>
                    <a:lstStyle/>
                    <a:p>
                      <a:pPr algn="ctr"/>
                      <a:r>
                        <a:rPr lang="en-US" dirty="0"/>
                        <a:t>L1 Norm</a:t>
                      </a:r>
                    </a:p>
                  </a:txBody>
                  <a:tcPr/>
                </a:tc>
                <a:tc>
                  <a:txBody>
                    <a:bodyPr/>
                    <a:lstStyle/>
                    <a:p>
                      <a:pPr algn="ctr"/>
                      <a:r>
                        <a:rPr lang="en-US" dirty="0"/>
                        <a:t>Down weights Outliers</a:t>
                      </a:r>
                    </a:p>
                  </a:txBody>
                  <a:tcPr/>
                </a:tc>
                <a:tc>
                  <a:txBody>
                    <a:bodyPr/>
                    <a:lstStyle/>
                    <a:p>
                      <a:pPr algn="ctr"/>
                      <a:r>
                        <a:rPr lang="en-US" dirty="0"/>
                        <a:t>LASSO Cross</a:t>
                      </a:r>
                      <a:r>
                        <a:rPr lang="en-US" baseline="0" dirty="0"/>
                        <a:t> Validation</a:t>
                      </a:r>
                      <a:endParaRPr lang="en-US" dirty="0"/>
                    </a:p>
                  </a:txBody>
                  <a:tcPr/>
                </a:tc>
                <a:extLst>
                  <a:ext uri="{0D108BD9-81ED-4DB2-BD59-A6C34878D82A}">
                    <a16:rowId xmlns:a16="http://schemas.microsoft.com/office/drawing/2014/main" val="2782672432"/>
                  </a:ext>
                </a:extLst>
              </a:tr>
              <a:tr h="370840">
                <a:tc vMerge="1">
                  <a:txBody>
                    <a:bodyPr/>
                    <a:lstStyle/>
                    <a:p>
                      <a:endParaRPr lang="en-US" dirty="0"/>
                    </a:p>
                  </a:txBody>
                  <a:tcPr/>
                </a:tc>
                <a:tc>
                  <a:txBody>
                    <a:bodyPr/>
                    <a:lstStyle/>
                    <a:p>
                      <a:pPr algn="ctr"/>
                      <a:r>
                        <a:rPr lang="en-US" dirty="0"/>
                        <a:t>L2 Norm</a:t>
                      </a:r>
                    </a:p>
                  </a:txBody>
                  <a:tcPr/>
                </a:tc>
                <a:tc>
                  <a:txBody>
                    <a:bodyPr/>
                    <a:lstStyle/>
                    <a:p>
                      <a:pPr algn="ctr"/>
                      <a:r>
                        <a:rPr lang="en-US" dirty="0"/>
                        <a:t>OLS Estimation</a:t>
                      </a:r>
                    </a:p>
                  </a:txBody>
                  <a:tcPr/>
                </a:tc>
                <a:tc>
                  <a:txBody>
                    <a:bodyPr/>
                    <a:lstStyle/>
                    <a:p>
                      <a:pPr algn="ctr"/>
                      <a:r>
                        <a:rPr lang="en-US" dirty="0"/>
                        <a:t>Ridge Cross Validation</a:t>
                      </a:r>
                    </a:p>
                  </a:txBody>
                  <a:tcPr/>
                </a:tc>
                <a:extLst>
                  <a:ext uri="{0D108BD9-81ED-4DB2-BD59-A6C34878D82A}">
                    <a16:rowId xmlns:a16="http://schemas.microsoft.com/office/drawing/2014/main" val="803459810"/>
                  </a:ext>
                </a:extLst>
              </a:tr>
            </a:tbl>
          </a:graphicData>
        </a:graphic>
      </p:graphicFrame>
    </p:spTree>
    <p:extLst>
      <p:ext uri="{BB962C8B-B14F-4D97-AF65-F5344CB8AC3E}">
        <p14:creationId xmlns:p14="http://schemas.microsoft.com/office/powerpoint/2010/main" val="7145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 Econometrics</a:t>
            </a:r>
          </a:p>
        </p:txBody>
      </p:sp>
      <p:sp>
        <p:nvSpPr>
          <p:cNvPr id="3" name="Text Placeholder 2"/>
          <p:cNvSpPr>
            <a:spLocks noGrp="1"/>
          </p:cNvSpPr>
          <p:nvPr>
            <p:ph type="body" sz="quarter" idx="10"/>
          </p:nvPr>
        </p:nvSpPr>
        <p:spPr>
          <a:xfrm>
            <a:off x="274638" y="1212850"/>
            <a:ext cx="11887200" cy="3877985"/>
          </a:xfrm>
        </p:spPr>
        <p:txBody>
          <a:bodyPr/>
          <a:lstStyle/>
          <a:p>
            <a:r>
              <a:rPr lang="en-US" dirty="0"/>
              <a:t>Machine Learning focuses on training models for </a:t>
            </a:r>
            <a:r>
              <a:rPr lang="en-US" i="1" dirty="0"/>
              <a:t>predictive accuracy</a:t>
            </a:r>
            <a:r>
              <a:rPr lang="en-US" dirty="0"/>
              <a:t>.</a:t>
            </a:r>
          </a:p>
          <a:p>
            <a:pPr lvl="1"/>
            <a:r>
              <a:rPr lang="en-US" dirty="0"/>
              <a:t>Good for: “How much will I sell next week?”</a:t>
            </a:r>
          </a:p>
          <a:p>
            <a:r>
              <a:rPr lang="en-US" dirty="0"/>
              <a:t>Seems very similar to economics/econometrics.</a:t>
            </a:r>
          </a:p>
          <a:p>
            <a:r>
              <a:rPr lang="en-US" dirty="0"/>
              <a:t>Econometrics focuses on </a:t>
            </a:r>
            <a:r>
              <a:rPr lang="en-US" i="1" dirty="0"/>
              <a:t>parameters estimation</a:t>
            </a:r>
            <a:r>
              <a:rPr lang="en-US" dirty="0"/>
              <a:t>. Strive for “causal” estimates of interpretable effects.</a:t>
            </a:r>
          </a:p>
          <a:p>
            <a:pPr lvl="1"/>
            <a:r>
              <a:rPr lang="en-US" dirty="0"/>
              <a:t>Good for: How much more will I sell if I drop price? How certain am I about that impact?</a:t>
            </a:r>
          </a:p>
        </p:txBody>
      </p:sp>
    </p:spTree>
    <p:extLst>
      <p:ext uri="{BB962C8B-B14F-4D97-AF65-F5344CB8AC3E}">
        <p14:creationId xmlns:p14="http://schemas.microsoft.com/office/powerpoint/2010/main" val="1279480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 of different focus</a:t>
            </a:r>
          </a:p>
        </p:txBody>
      </p:sp>
      <p:sp>
        <p:nvSpPr>
          <p:cNvPr id="3" name="Text Placeholder 2"/>
          <p:cNvSpPr>
            <a:spLocks noGrp="1"/>
          </p:cNvSpPr>
          <p:nvPr>
            <p:ph type="body" sz="quarter" idx="10"/>
          </p:nvPr>
        </p:nvSpPr>
        <p:spPr>
          <a:xfrm>
            <a:off x="274638" y="1212850"/>
            <a:ext cx="11887200" cy="5109091"/>
          </a:xfrm>
        </p:spPr>
        <p:txBody>
          <a:bodyPr/>
          <a:lstStyle/>
          <a:p>
            <a:r>
              <a:rPr lang="en-US" dirty="0"/>
              <a:t>ML models may not have individual feature “estimates”</a:t>
            </a:r>
          </a:p>
          <a:p>
            <a:r>
              <a:rPr lang="en-US" dirty="0"/>
              <a:t>Estimates may be systematically “too low” or “too high” (bias).</a:t>
            </a:r>
          </a:p>
          <a:p>
            <a:r>
              <a:rPr lang="en-US" dirty="0"/>
              <a:t>Don’t  quantify uncertainty the same way. No classical </a:t>
            </a:r>
            <a:r>
              <a:rPr lang="en-US" i="1" dirty="0"/>
              <a:t>standard error</a:t>
            </a:r>
            <a:r>
              <a:rPr lang="en-US" dirty="0"/>
              <a:t>s or </a:t>
            </a:r>
            <a:r>
              <a:rPr lang="en-US" i="1" dirty="0"/>
              <a:t>confidence intervals</a:t>
            </a:r>
          </a:p>
          <a:p>
            <a:endParaRPr lang="en-US" dirty="0"/>
          </a:p>
          <a:p>
            <a:r>
              <a:rPr lang="en-US" dirty="0"/>
              <a:t>But neither approach is always better → Learn when to do each</a:t>
            </a:r>
          </a:p>
        </p:txBody>
      </p:sp>
    </p:spTree>
    <p:extLst>
      <p:ext uri="{BB962C8B-B14F-4D97-AF65-F5344CB8AC3E}">
        <p14:creationId xmlns:p14="http://schemas.microsoft.com/office/powerpoint/2010/main" val="1092425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ML concerns</a:t>
            </a:r>
          </a:p>
        </p:txBody>
      </p:sp>
      <p:sp>
        <p:nvSpPr>
          <p:cNvPr id="3" name="Text Placeholder 2"/>
          <p:cNvSpPr>
            <a:spLocks noGrp="1"/>
          </p:cNvSpPr>
          <p:nvPr>
            <p:ph type="body" sz="quarter" idx="10"/>
          </p:nvPr>
        </p:nvSpPr>
        <p:spPr>
          <a:xfrm>
            <a:off x="274638" y="1212850"/>
            <a:ext cx="11887200" cy="2092881"/>
          </a:xfrm>
        </p:spPr>
        <p:txBody>
          <a:bodyPr/>
          <a:lstStyle/>
          <a:p>
            <a:r>
              <a:rPr lang="en-US" dirty="0"/>
              <a:t>Look at linear models: LASSO and Ridge Regression</a:t>
            </a:r>
          </a:p>
          <a:p>
            <a:r>
              <a:rPr lang="en-US" dirty="0"/>
              <a:t>Over-fitting</a:t>
            </a:r>
          </a:p>
          <a:p>
            <a:r>
              <a:rPr lang="en-US" dirty="0"/>
              <a:t>Cross-validation</a:t>
            </a:r>
          </a:p>
        </p:txBody>
      </p:sp>
    </p:spTree>
    <p:extLst>
      <p:ext uri="{BB962C8B-B14F-4D97-AF65-F5344CB8AC3E}">
        <p14:creationId xmlns:p14="http://schemas.microsoft.com/office/powerpoint/2010/main" val="2399928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LASSO and Ridge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49"/>
                <a:ext cx="6476999" cy="5410007"/>
              </a:xfrm>
            </p:spPr>
            <p:txBody>
              <a:bodyPr/>
              <a:lstStyle/>
              <a:p>
                <a:r>
                  <a:rPr lang="en-US" dirty="0"/>
                  <a:t>Standard OLS Regression</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oMath>
                </a14:m>
                <a:r>
                  <a:rPr lang="en-US" dirty="0"/>
                  <a:t> </a:t>
                </a:r>
              </a:p>
              <a:p>
                <a:r>
                  <a:rPr lang="en-US" dirty="0"/>
                  <a:t>LASSO</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r>
                      <a:rPr lang="en-US" i="1">
                        <a:latin typeface="Cambria Math" panose="02040503050406030204" pitchFamily="18" charset="0"/>
                      </a:rPr>
                      <m:t>+</m:t>
                    </m:r>
                    <m:r>
                      <a:rPr lang="en-US" i="1">
                        <a:latin typeface="Cambria Math" panose="02040503050406030204" pitchFamily="18" charset="0"/>
                      </a:rPr>
                      <m:t>𝜆</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𝑝</m:t>
                        </m:r>
                      </m:sub>
                      <m:sup/>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e>
                        </m:d>
                      </m:e>
                    </m:nary>
                  </m:oMath>
                </a14:m>
                <a:r>
                  <a:rPr lang="en-US" dirty="0"/>
                  <a:t> </a:t>
                </a:r>
                <a:br>
                  <a:rPr lang="en-US" dirty="0"/>
                </a:br>
                <a:endParaRPr lang="en-US" dirty="0"/>
              </a:p>
              <a:p>
                <a:r>
                  <a:rPr lang="en-US" dirty="0"/>
                  <a:t>Ridge Regression</a:t>
                </a:r>
              </a:p>
              <a:p>
                <a:pPr algn="ct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min</m:t>
                        </m:r>
                      </m:e>
                      <m:sub>
                        <m:r>
                          <a:rPr lang="en-US" i="1">
                            <a:latin typeface="Cambria Math" panose="02040503050406030204" pitchFamily="18" charset="0"/>
                          </a:rPr>
                          <m:t>𝛽</m:t>
                        </m:r>
                      </m:sub>
                    </m:sSub>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𝛽</m:t>
                                </m:r>
                              </m:e>
                            </m:d>
                          </m:e>
                          <m:sup>
                            <m:r>
                              <a:rPr lang="en-US" b="0" i="1" smtClean="0">
                                <a:latin typeface="Cambria Math" panose="02040503050406030204" pitchFamily="18" charset="0"/>
                              </a:rPr>
                              <m:t>2</m:t>
                            </m:r>
                          </m:sup>
                        </m:sSup>
                      </m:e>
                    </m:nary>
                    <m:r>
                      <a:rPr lang="en-US" i="1">
                        <a:latin typeface="Cambria Math" panose="02040503050406030204" pitchFamily="18" charset="0"/>
                      </a:rPr>
                      <m:t>+</m:t>
                    </m:r>
                    <m:r>
                      <a:rPr lang="en-US" i="1">
                        <a:latin typeface="Cambria Math" panose="02040503050406030204" pitchFamily="18" charset="0"/>
                      </a:rPr>
                      <m:t>𝜆</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𝑝</m:t>
                        </m:r>
                      </m: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e>
                            </m:d>
                          </m:e>
                          <m:sup>
                            <m:r>
                              <a:rPr lang="en-US" i="1">
                                <a:latin typeface="Cambria Math" panose="02040503050406030204" pitchFamily="18" charset="0"/>
                              </a:rPr>
                              <m:t>2</m:t>
                            </m:r>
                          </m:sup>
                        </m:sSup>
                      </m:e>
                    </m:nary>
                  </m:oMath>
                </a14:m>
                <a:r>
                  <a:rPr lang="en-US" dirty="0"/>
                  <a:t> </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49"/>
                <a:ext cx="6476999" cy="5410007"/>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6675439" y="1212849"/>
                <a:ext cx="5486399" cy="5287601"/>
              </a:xfrm>
            </p:spPr>
            <p:txBody>
              <a:bodyPr/>
              <a:lstStyle/>
              <a:p>
                <a:endParaRPr lang="en-US" dirty="0"/>
              </a:p>
              <a:p>
                <a:endParaRPr lang="en-US" dirty="0"/>
              </a:p>
              <a:p>
                <a:r>
                  <a:rPr lang="en-US" dirty="0"/>
                  <a:t>LASSO &amp; Ridge both penalize coefficients towards 0</a:t>
                </a:r>
              </a:p>
              <a:p>
                <a:endParaRPr lang="en-US" dirty="0"/>
              </a:p>
              <a:p>
                <a14:m>
                  <m:oMath xmlns:m="http://schemas.openxmlformats.org/officeDocument/2006/math">
                    <m:r>
                      <a:rPr lang="en-US" i="1">
                        <a:latin typeface="Cambria Math" panose="02040503050406030204" pitchFamily="18" charset="0"/>
                      </a:rPr>
                      <m:t>𝜆</m:t>
                    </m:r>
                  </m:oMath>
                </a14:m>
                <a:r>
                  <a:rPr lang="en-US" dirty="0"/>
                  <a:t> controls penalization.  Big </a:t>
                </a:r>
                <a14:m>
                  <m:oMath xmlns:m="http://schemas.openxmlformats.org/officeDocument/2006/math">
                    <m:r>
                      <a:rPr lang="en-US" i="1">
                        <a:latin typeface="Cambria Math" panose="02040503050406030204" pitchFamily="18" charset="0"/>
                      </a:rPr>
                      <m:t>𝜆</m:t>
                    </m:r>
                  </m:oMath>
                </a14:m>
                <a:r>
                  <a:rPr lang="en-US" dirty="0"/>
                  <a:t> means push most coefficients towards 0.</a:t>
                </a:r>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6675439" y="1212849"/>
                <a:ext cx="5486399" cy="528760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389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9" y="1212849"/>
                <a:ext cx="4648198" cy="5786199"/>
              </a:xfrm>
            </p:spPr>
            <p:txBody>
              <a:bodyPr/>
              <a:lstStyle/>
              <a:p>
                <a:r>
                  <a:rPr lang="en-US" dirty="0"/>
                  <a:t>𝜆 determines (inversely) “budget for coefficients”</a:t>
                </a:r>
              </a:p>
              <a:p>
                <a:endParaRPr lang="en-US" dirty="0"/>
              </a:p>
              <a:p>
                <a:r>
                  <a:rPr lang="en-US" dirty="0"/>
                  <a:t>“Small </a:t>
                </a:r>
                <a14:m>
                  <m:oMath xmlns:m="http://schemas.openxmlformats.org/officeDocument/2006/math">
                    <m:r>
                      <a:rPr lang="en-US" i="1">
                        <a:latin typeface="Cambria Math" panose="02040503050406030204" pitchFamily="18" charset="0"/>
                      </a:rPr>
                      <m:t>𝜆</m:t>
                    </m:r>
                  </m:oMath>
                </a14:m>
                <a:r>
                  <a:rPr lang="en-US" dirty="0"/>
                  <a:t>” = “Big budget” (close to OLS)</a:t>
                </a:r>
              </a:p>
              <a:p>
                <a:endParaRPr lang="en-US" dirty="0"/>
              </a:p>
              <a:p>
                <a:r>
                  <a:rPr lang="en-US" dirty="0"/>
                  <a:t>Penalty form affects shape (trade-off between </a:t>
                </a:r>
                <a:r>
                  <a:rPr lang="en-US" dirty="0" err="1"/>
                  <a:t>params</a:t>
                </a:r>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9" y="1212849"/>
                <a:ext cx="4648198" cy="5786199"/>
              </a:xfr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908" y="1211262"/>
            <a:ext cx="7688729" cy="5514140"/>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Ridge</a:t>
            </a:r>
          </a:p>
        </p:txBody>
      </p:sp>
    </p:spTree>
    <p:extLst>
      <p:ext uri="{BB962C8B-B14F-4D97-AF65-F5344CB8AC3E}">
        <p14:creationId xmlns:p14="http://schemas.microsoft.com/office/powerpoint/2010/main" val="411712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Penalization and Bias</a:t>
            </a:r>
          </a:p>
        </p:txBody>
      </p:sp>
      <p:sp>
        <p:nvSpPr>
          <p:cNvPr id="3" name="Text Placeholder 2"/>
          <p:cNvSpPr>
            <a:spLocks noGrp="1"/>
          </p:cNvSpPr>
          <p:nvPr>
            <p:ph type="body" sz="quarter" idx="10"/>
          </p:nvPr>
        </p:nvSpPr>
        <p:spPr>
          <a:xfrm>
            <a:off x="274639" y="1212849"/>
            <a:ext cx="4648198" cy="3982629"/>
          </a:xfrm>
        </p:spPr>
        <p:txBody>
          <a:bodyPr/>
          <a:lstStyle/>
          <a:p>
            <a:r>
              <a:rPr lang="en-US" dirty="0"/>
              <a:t>Ridge will smoothly make coefficients small</a:t>
            </a:r>
          </a:p>
          <a:p>
            <a:endParaRPr lang="en-US" dirty="0"/>
          </a:p>
          <a:p>
            <a:r>
              <a:rPr lang="en-US" dirty="0"/>
              <a:t>LASSO will push many coefficients to 0 (“model selection”)</a:t>
            </a:r>
          </a:p>
        </p:txBody>
      </p:sp>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2"/>
          <a:stretch>
            <a:fillRect/>
          </a:stretch>
        </p:blipFill>
        <p:spPr>
          <a:xfrm>
            <a:off x="4777908" y="1211263"/>
            <a:ext cx="7688729" cy="5514138"/>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Ridge</a:t>
            </a:r>
          </a:p>
        </p:txBody>
      </p:sp>
    </p:spTree>
    <p:extLst>
      <p:ext uri="{BB962C8B-B14F-4D97-AF65-F5344CB8AC3E}">
        <p14:creationId xmlns:p14="http://schemas.microsoft.com/office/powerpoint/2010/main" val="2875433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11887200" cy="5016758"/>
              </a:xfrm>
            </p:spPr>
            <p:txBody>
              <a:bodyPr/>
              <a:lstStyle/>
              <a:p>
                <a:r>
                  <a:rPr lang="en-US" dirty="0"/>
                  <a:t>ML models are very flexible. Try to fit all patterns</a:t>
                </a:r>
              </a:p>
              <a:p>
                <a:r>
                  <a:rPr lang="en-US" dirty="0"/>
                  <a:t>Great when learning the main relationships</a:t>
                </a:r>
              </a:p>
              <a:p>
                <a:r>
                  <a:rPr lang="en-US" dirty="0"/>
                  <a:t>Can go too far and fit minor quirks in the data</a:t>
                </a:r>
              </a:p>
              <a:p>
                <a:pPr lvl="1"/>
                <a:r>
                  <a:rPr lang="en-US" dirty="0"/>
                  <a:t>Always some “noise” in a particular sample.</a:t>
                </a:r>
              </a:p>
              <a:p>
                <a:pPr lvl="1"/>
                <a:r>
                  <a:rPr lang="en-US" dirty="0"/>
                  <a:t>World changes so many small things in the past won’t generalize to the future.</a:t>
                </a:r>
              </a:p>
              <a:p>
                <a:r>
                  <a:rPr lang="en-US" dirty="0"/>
                  <a:t>Overfitting makes model perform worse on new data (out-of-sample).</a:t>
                </a:r>
              </a:p>
              <a:p>
                <a:r>
                  <a:rPr lang="en-US" dirty="0"/>
                  <a:t>We want just the “right” amount of flexibility. </a:t>
                </a:r>
              </a:p>
              <a:p>
                <a:pPr lvl="1"/>
                <a:r>
                  <a:rPr lang="en-US" dirty="0"/>
                  <a:t>For linear models this is controlled by </a:t>
                </a:r>
                <a14:m>
                  <m:oMath xmlns:m="http://schemas.openxmlformats.org/officeDocument/2006/math">
                    <m:r>
                      <a:rPr lang="en-US" i="1">
                        <a:latin typeface="Cambria Math" panose="02040503050406030204" pitchFamily="18" charset="0"/>
                      </a:rPr>
                      <m:t>𝜆</m:t>
                    </m:r>
                  </m:oMath>
                </a14:m>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5016758"/>
              </a:xfrm>
              <a:blipFill>
                <a:blip r:embed="rId2"/>
                <a:stretch>
                  <a:fillRect l="-51" b="-365"/>
                </a:stretch>
              </a:blipFill>
            </p:spPr>
            <p:txBody>
              <a:bodyPr/>
              <a:lstStyle/>
              <a:p>
                <a:r>
                  <a:rPr lang="en-US">
                    <a:noFill/>
                  </a:rPr>
                  <a:t> </a:t>
                </a:r>
              </a:p>
            </p:txBody>
          </p:sp>
        </mc:Fallback>
      </mc:AlternateContent>
    </p:spTree>
    <p:extLst>
      <p:ext uri="{BB962C8B-B14F-4D97-AF65-F5344CB8AC3E}">
        <p14:creationId xmlns:p14="http://schemas.microsoft.com/office/powerpoint/2010/main" val="1449079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521282"/>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383989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Ordinary least squares will find the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oMath>
                </a14:m>
                <a:r>
                  <a:rPr lang="en-US" sz="2400" dirty="0">
                    <a:gradFill>
                      <a:gsLst>
                        <a:gs pos="2917">
                          <a:schemeClr val="tx1"/>
                        </a:gs>
                        <a:gs pos="30000">
                          <a:schemeClr val="tx1"/>
                        </a:gs>
                      </a:gsLst>
                      <a:lin ang="5400000" scaled="0"/>
                    </a:gradFill>
                  </a:rPr>
                  <a:t> and </a:t>
                </a:r>
                <a14:m>
                  <m:oMath xmlns:m="http://schemas.openxmlformats.org/officeDocument/2006/math">
                    <m:acc>
                      <m:accPr>
                        <m:chr m:val="̂"/>
                        <m:ctrlPr>
                          <a:rPr lang="en-US" sz="2400" i="1" smtClean="0">
                            <a:gradFill>
                              <a:gsLst>
                                <a:gs pos="2917">
                                  <a:schemeClr val="tx1"/>
                                </a:gs>
                                <a:gs pos="30000">
                                  <a:schemeClr val="tx1"/>
                                </a:gs>
                              </a:gsLst>
                              <a:lin ang="5400000" scaled="0"/>
                            </a:gradFill>
                            <a:latin typeface="Cambria Math" panose="02040503050406030204" pitchFamily="18" charset="0"/>
                          </a:rPr>
                        </m:ctrlPr>
                      </m:accPr>
                      <m:e>
                        <m:r>
                          <a:rPr lang="en-US" sz="2400" b="0" i="1" smtClean="0">
                            <a:gradFill>
                              <a:gsLst>
                                <a:gs pos="2917">
                                  <a:schemeClr val="tx1"/>
                                </a:gs>
                                <a:gs pos="30000">
                                  <a:schemeClr val="tx1"/>
                                </a:gs>
                              </a:gsLst>
                              <a:lin ang="5400000" scaled="0"/>
                            </a:gradFill>
                            <a:latin typeface="Cambria Math" panose="02040503050406030204" pitchFamily="18" charset="0"/>
                          </a:rPr>
                          <m:t>𝛽</m:t>
                        </m:r>
                      </m:e>
                    </m:acc>
                  </m:oMath>
                </a14:m>
                <a:r>
                  <a:rPr lang="en-US" sz="2400" dirty="0">
                    <a:gradFill>
                      <a:gsLst>
                        <a:gs pos="2917">
                          <a:schemeClr val="tx1"/>
                        </a:gs>
                        <a:gs pos="30000">
                          <a:schemeClr val="tx1"/>
                        </a:gs>
                      </a:gsLst>
                      <a:lin ang="5400000" scaled="0"/>
                    </a:gradFill>
                  </a:rPr>
                  <a:t> to minimized the squared distance between the fitted line and the observations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3200" b="1" dirty="0">
                    <a:gradFill>
                      <a:gsLst>
                        <a:gs pos="2917">
                          <a:schemeClr val="tx1"/>
                        </a:gs>
                        <a:gs pos="30000">
                          <a:schemeClr val="tx1"/>
                        </a:gs>
                      </a:gsLst>
                      <a:lin ang="5400000" scaled="0"/>
                    </a:gradFill>
                  </a:rPr>
                  <a:t>Minimizes </a:t>
                </a:r>
                <a14:m>
                  <m:oMath xmlns:m="http://schemas.openxmlformats.org/officeDocument/2006/math">
                    <m:sSup>
                      <m:sSupPr>
                        <m:ctrlPr>
                          <a:rPr lang="en-US" sz="3200" b="1" i="1" smtClean="0">
                            <a:latin typeface="Cambria Math" panose="02040503050406030204" pitchFamily="18" charset="0"/>
                          </a:rPr>
                        </m:ctrlPr>
                      </m:sSupPr>
                      <m:e>
                        <m:d>
                          <m:dPr>
                            <m:ctrlPr>
                              <a:rPr lang="en-US" sz="3200" b="1" i="1" smtClean="0">
                                <a:latin typeface="Cambria Math" panose="02040503050406030204" pitchFamily="18" charset="0"/>
                              </a:rPr>
                            </m:ctrlPr>
                          </m:dPr>
                          <m:e>
                            <m:acc>
                              <m:accPr>
                                <m:chr m:val="̂"/>
                                <m:ctrlPr>
                                  <a:rPr lang="en-US" sz="3200" b="1" i="1">
                                    <a:latin typeface="Cambria Math" panose="02040503050406030204" pitchFamily="18" charset="0"/>
                                  </a:rPr>
                                </m:ctrlPr>
                              </m:accPr>
                              <m:e>
                                <m:r>
                                  <a:rPr lang="en-US" sz="3200" b="1" i="1" smtClean="0">
                                    <a:latin typeface="Cambria Math" panose="02040503050406030204" pitchFamily="18" charset="0"/>
                                  </a:rPr>
                                  <m:t>𝒚</m:t>
                                </m:r>
                              </m:e>
                            </m:acc>
                            <m:r>
                              <a:rPr lang="en-US" sz="3200" b="1" i="1" smtClean="0">
                                <a:latin typeface="Cambria Math" panose="02040503050406030204" pitchFamily="18" charset="0"/>
                              </a:rPr>
                              <m:t>−</m:t>
                            </m:r>
                            <m:r>
                              <a:rPr lang="en-US" sz="3200" b="1" i="1" smtClean="0">
                                <a:latin typeface="Cambria Math" panose="02040503050406030204" pitchFamily="18" charset="0"/>
                              </a:rPr>
                              <m:t>𝒚</m:t>
                            </m:r>
                          </m:e>
                        </m:d>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  </m:t>
                    </m:r>
                  </m:oMath>
                </a14:m>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839897"/>
              </a:xfrm>
              <a:prstGeom prst="rect">
                <a:avLst/>
              </a:prstGeom>
              <a:blipFill>
                <a:blip r:embed="rId5"/>
                <a:stretch>
                  <a:fillRect r="-4795"/>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081412" y="4773408"/>
                <a:ext cx="2060436" cy="910570"/>
              </a:xfrm>
              <a:prstGeom prst="rect">
                <a:avLst/>
              </a:prstGeom>
            </p:spPr>
            <p:txBody>
              <a:bodyPr wrap="none">
                <a:spAutoFit/>
              </a:bodyPr>
              <a:lstStyle/>
              <a:p>
                <a14:m>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𝛼</m:t>
                        </m:r>
                      </m:e>
                    </m:acc>
                  </m:oMath>
                </a14:m>
                <a:r>
                  <a:rPr lang="en-US" dirty="0"/>
                  <a:t> </a:t>
                </a:r>
              </a:p>
              <a:p>
                <a:r>
                  <a:rPr lang="en-US" dirty="0"/>
                  <a:t>gives the intercept</a:t>
                </a:r>
              </a:p>
            </p:txBody>
          </p:sp>
        </mc:Choice>
        <mc:Fallback xmlns="">
          <p:sp>
            <p:nvSpPr>
              <p:cNvPr id="8" name="Rectangle 7"/>
              <p:cNvSpPr>
                <a:spLocks noRot="1" noChangeAspect="1" noMove="1" noResize="1" noEditPoints="1" noAdjustHandles="1" noChangeArrowheads="1" noChangeShapeType="1" noTextEdit="1"/>
              </p:cNvSpPr>
              <p:nvPr/>
            </p:nvSpPr>
            <p:spPr>
              <a:xfrm>
                <a:off x="5081412" y="4773408"/>
                <a:ext cx="2060436" cy="910570"/>
              </a:xfrm>
              <a:prstGeom prst="rect">
                <a:avLst/>
              </a:prstGeom>
              <a:blipFill rotWithShape="0">
                <a:blip r:embed="rId6"/>
                <a:stretch>
                  <a:fillRect l="-2663" r="-2367" b="-10067"/>
                </a:stretch>
              </a:blipFill>
            </p:spPr>
            <p:txBody>
              <a:bodyPr/>
              <a:lstStyle/>
              <a:p>
                <a:r>
                  <a:rPr lang="en-US">
                    <a:noFill/>
                  </a:rPr>
                  <a:t> </a:t>
                </a:r>
              </a:p>
            </p:txBody>
          </p:sp>
        </mc:Fallback>
      </mc:AlternateContent>
      <p:cxnSp>
        <p:nvCxnSpPr>
          <p:cNvPr id="11" name="Straight Arrow Connector 10"/>
          <p:cNvCxnSpPr/>
          <p:nvPr/>
        </p:nvCxnSpPr>
        <p:spPr>
          <a:xfrm>
            <a:off x="5588853" y="5048268"/>
            <a:ext cx="165600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66820" y="304145"/>
                <a:ext cx="2026389" cy="611578"/>
              </a:xfrm>
              <a:prstGeom prst="rect">
                <a:avLst/>
              </a:prstGeom>
            </p:spPr>
            <p:txBody>
              <a:bodyPr wrap="none">
                <a:spAutoFit/>
              </a:bodyPr>
              <a:lstStyle/>
              <a:p>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𝛽</m:t>
                        </m:r>
                      </m:e>
                    </m:acc>
                  </m:oMath>
                </a14:m>
                <a:r>
                  <a:rPr lang="en-US" dirty="0"/>
                  <a:t> gives the slope</a:t>
                </a:r>
              </a:p>
            </p:txBody>
          </p:sp>
        </mc:Choice>
        <mc:Fallback xmlns="">
          <p:sp>
            <p:nvSpPr>
              <p:cNvPr id="12" name="Rectangle 11"/>
              <p:cNvSpPr>
                <a:spLocks noRot="1" noChangeAspect="1" noMove="1" noResize="1" noEditPoints="1" noAdjustHandles="1" noChangeArrowheads="1" noChangeShapeType="1" noTextEdit="1"/>
              </p:cNvSpPr>
              <p:nvPr/>
            </p:nvSpPr>
            <p:spPr>
              <a:xfrm>
                <a:off x="8166820" y="304145"/>
                <a:ext cx="2026389" cy="611578"/>
              </a:xfrm>
              <a:prstGeom prst="rect">
                <a:avLst/>
              </a:prstGeom>
              <a:blipFill rotWithShape="0">
                <a:blip r:embed="rId7"/>
                <a:stretch>
                  <a:fillRect r="-1506" b="-10000"/>
                </a:stretch>
              </a:blipFill>
            </p:spPr>
            <p:txBody>
              <a:bodyPr/>
              <a:lstStyle/>
              <a:p>
                <a:r>
                  <a:rPr lang="en-US">
                    <a:noFill/>
                  </a:rPr>
                  <a:t> </a:t>
                </a:r>
              </a:p>
            </p:txBody>
          </p:sp>
        </mc:Fallback>
      </mc:AlternateContent>
      <p:cxnSp>
        <p:nvCxnSpPr>
          <p:cNvPr id="13" name="Straight Arrow Connector 12"/>
          <p:cNvCxnSpPr/>
          <p:nvPr/>
        </p:nvCxnSpPr>
        <p:spPr>
          <a:xfrm>
            <a:off x="9019822" y="900790"/>
            <a:ext cx="748108" cy="1273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Prediction Error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7" y="1212850"/>
                <a:ext cx="12115799" cy="4763740"/>
              </a:xfrm>
            </p:spPr>
            <p:txBody>
              <a:bodyPr/>
              <a:lstStyle/>
              <a:p>
                <a:r>
                  <a:rPr lang="en-US" dirty="0"/>
                  <a:t>Quantify overfitting. Estimate prediction error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𝐸𝑟𝑟𝑜𝑟</m:t>
                        </m:r>
                      </m:e>
                    </m:acc>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oMath>
                </a14:m>
                <a:r>
                  <a:rPr lang="en-US" dirty="0"/>
                  <a:t> </a:t>
                </a:r>
              </a:p>
              <a:p>
                <a:endParaRPr lang="en-US" b="1" i="1" dirty="0"/>
              </a:p>
              <a:p>
                <a:r>
                  <a:rPr lang="en-US" b="1" i="1" dirty="0"/>
                  <a:t>k</a:t>
                </a:r>
                <a:r>
                  <a:rPr lang="en-US" b="1" dirty="0"/>
                  <a:t>-fold Cross-Validation:</a:t>
                </a:r>
                <a:endParaRPr lang="en-US" dirty="0"/>
              </a:p>
              <a:p>
                <a:pPr marL="457200" indent="-457200">
                  <a:buFont typeface="Arial" panose="020B0604020202020204" pitchFamily="34" charset="0"/>
                  <a:buChar char="•"/>
                </a:pPr>
                <a:r>
                  <a:rPr lang="en-US" sz="3200" dirty="0"/>
                  <a:t>Split data randomly into </a:t>
                </a:r>
                <a:r>
                  <a:rPr lang="en-US" sz="3200" i="1" dirty="0"/>
                  <a:t>k</a:t>
                </a:r>
                <a:r>
                  <a:rPr lang="en-US" sz="3200" dirty="0"/>
                  <a:t> portion (e.g., 5 or 10)</a:t>
                </a:r>
              </a:p>
              <a:p>
                <a:pPr marL="457200" indent="-457200">
                  <a:buFont typeface="Arial" panose="020B0604020202020204" pitchFamily="34" charset="0"/>
                  <a:buChar char="•"/>
                </a:pPr>
                <a:r>
                  <a:rPr lang="en-US" sz="3200" dirty="0"/>
                  <a:t>For each </a:t>
                </a:r>
                <a:r>
                  <a:rPr lang="en-US" sz="3200" i="1" dirty="0"/>
                  <a:t>s</a:t>
                </a:r>
                <a:r>
                  <a:rPr lang="en-US" sz="3200" dirty="0"/>
                  <a:t> in {1,…,</a:t>
                </a:r>
                <a:r>
                  <a:rPr lang="en-US" sz="3200" i="1" dirty="0"/>
                  <a:t>k</a:t>
                </a:r>
                <a:r>
                  <a:rPr lang="en-US" sz="3200" dirty="0"/>
                  <a:t>}:</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Train model on all but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(most of the data)</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Use trained model to calculate error on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Call that </a:t>
                </a:r>
                <a14:m>
                  <m:oMath xmlns:m="http://schemas.openxmlformats.org/officeDocument/2006/math">
                    <m:r>
                      <a:rPr lang="en-US" sz="2800">
                        <a:gradFill>
                          <a:gsLst>
                            <a:gs pos="1250">
                              <a:schemeClr val="tx2"/>
                            </a:gs>
                            <a:gs pos="99000">
                              <a:schemeClr val="tx2"/>
                            </a:gs>
                          </a:gsLst>
                          <a:lin ang="5400000" scaled="0"/>
                        </a:gradFill>
                        <a:latin typeface="Cambria Math" panose="02040503050406030204" pitchFamily="18" charset="0"/>
                      </a:rPr>
                      <m:t>𝐸𝑟𝑟𝑜𝑟</m:t>
                    </m:r>
                    <m:r>
                      <a:rPr lang="en-US" sz="2800">
                        <a:gradFill>
                          <a:gsLst>
                            <a:gs pos="1250">
                              <a:schemeClr val="tx2"/>
                            </a:gs>
                            <a:gs pos="99000">
                              <a:schemeClr val="tx2"/>
                            </a:gs>
                          </a:gsLst>
                          <a:lin ang="5400000" scaled="0"/>
                        </a:gradFill>
                        <a:latin typeface="Cambria Math" panose="02040503050406030204" pitchFamily="18" charset="0"/>
                      </a:rPr>
                      <m:t>(</m:t>
                    </m:r>
                    <m:r>
                      <a:rPr lang="en-US" sz="2800">
                        <a:gradFill>
                          <a:gsLst>
                            <a:gs pos="1250">
                              <a:schemeClr val="tx2"/>
                            </a:gs>
                            <a:gs pos="99000">
                              <a:schemeClr val="tx2"/>
                            </a:gs>
                          </a:gsLst>
                          <a:lin ang="5400000" scaled="0"/>
                        </a:gradFill>
                        <a:latin typeface="Cambria Math" panose="02040503050406030204" pitchFamily="18" charset="0"/>
                      </a:rPr>
                      <m:t>𝜆</m:t>
                    </m:r>
                    <m:r>
                      <a:rPr lang="en-US" sz="2800">
                        <a:gradFill>
                          <a:gsLst>
                            <a:gs pos="1250">
                              <a:schemeClr val="tx2"/>
                            </a:gs>
                            <a:gs pos="99000">
                              <a:schemeClr val="tx2"/>
                            </a:gs>
                          </a:gsLst>
                          <a:lin ang="5400000" scaled="0"/>
                        </a:gradFill>
                        <a:latin typeface="Cambria Math" panose="02040503050406030204" pitchFamily="18" charset="0"/>
                      </a:rPr>
                      <m:t>,</m:t>
                    </m:r>
                    <m:r>
                      <m:rPr>
                        <m:sty m:val="p"/>
                      </m:rPr>
                      <a:rPr lang="en-US" sz="2800" b="0" i="0" smtClean="0">
                        <a:gradFill>
                          <a:gsLst>
                            <a:gs pos="1250">
                              <a:schemeClr val="tx2"/>
                            </a:gs>
                            <a:gs pos="99000">
                              <a:schemeClr val="tx2"/>
                            </a:gs>
                          </a:gsLst>
                          <a:lin ang="5400000" scaled="0"/>
                        </a:gradFill>
                        <a:latin typeface="Cambria Math" panose="02040503050406030204" pitchFamily="18" charset="0"/>
                      </a:rPr>
                      <m:t>s</m:t>
                    </m:r>
                    <m:r>
                      <a:rPr lang="en-US" sz="2800">
                        <a:gradFill>
                          <a:gsLst>
                            <a:gs pos="1250">
                              <a:schemeClr val="tx2"/>
                            </a:gs>
                            <a:gs pos="99000">
                              <a:schemeClr val="tx2"/>
                            </a:gs>
                          </a:gsLst>
                          <a:lin ang="5400000" scaled="0"/>
                        </a:gradFill>
                        <a:latin typeface="Cambria Math" panose="02040503050406030204" pitchFamily="18" charset="0"/>
                      </a:rPr>
                      <m:t>)</m:t>
                    </m:r>
                  </m:oMath>
                </a14:m>
                <a:endParaRPr lang="en-US" sz="2800" dirty="0">
                  <a:gradFill>
                    <a:gsLst>
                      <a:gs pos="1250">
                        <a:schemeClr val="tx2"/>
                      </a:gs>
                      <a:gs pos="99000">
                        <a:schemeClr val="tx2"/>
                      </a:gs>
                    </a:gsLst>
                    <a:lin ang="5400000" scaled="0"/>
                  </a:gradFill>
                  <a:latin typeface="+mj-lt"/>
                </a:endParaRPr>
              </a:p>
              <a:p>
                <a:pPr marL="457200" indent="-457200">
                  <a:buFont typeface="Arial" panose="020B0604020202020204" pitchFamily="34" charset="0"/>
                  <a:buChar char="•"/>
                </a:pPr>
                <a:r>
                  <a:rPr lang="en-US" sz="3200" dirty="0"/>
                  <a:t>Then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𝐸𝑟𝑟𝑜𝑟</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m:t>
                    </m:r>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𝑘</m:t>
                            </m:r>
                          </m:den>
                        </m:f>
                      </m:e>
                    </m:box>
                    <m:nary>
                      <m:naryPr>
                        <m:chr m:val="∑"/>
                        <m:limLoc m:val="subSup"/>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𝑠</m:t>
                        </m:r>
                      </m:sub>
                      <m:sup/>
                      <m:e>
                        <m:r>
                          <a:rPr lang="en-US" sz="3200" i="1">
                            <a:latin typeface="Cambria Math" panose="02040503050406030204" pitchFamily="18" charset="0"/>
                          </a:rPr>
                          <m:t>𝐸𝑟𝑟𝑜𝑟</m:t>
                        </m:r>
                        <m:r>
                          <a:rPr lang="en-US" sz="3200" i="1">
                            <a:latin typeface="Cambria Math" panose="02040503050406030204" pitchFamily="18" charset="0"/>
                          </a:rPr>
                          <m:t>(</m:t>
                        </m:r>
                        <m:r>
                          <a:rPr lang="en-US" sz="3200" i="1">
                            <a:latin typeface="Cambria Math" panose="02040503050406030204" pitchFamily="18" charset="0"/>
                          </a:rPr>
                          <m:t>𝜆</m:t>
                        </m:r>
                        <m:r>
                          <a:rPr lang="en-US" sz="3200" i="1">
                            <a:latin typeface="Cambria Math" panose="02040503050406030204" pitchFamily="18" charset="0"/>
                          </a:rPr>
                          <m:t>,</m:t>
                        </m:r>
                        <m:r>
                          <a:rPr lang="en-US" sz="3200" b="0" i="1" smtClean="0">
                            <a:latin typeface="Cambria Math" panose="02040503050406030204" pitchFamily="18" charset="0"/>
                          </a:rPr>
                          <m:t>𝑠</m:t>
                        </m:r>
                        <m:r>
                          <a:rPr lang="en-US" sz="3200" i="1">
                            <a:latin typeface="Cambria Math" panose="02040503050406030204" pitchFamily="18" charset="0"/>
                          </a:rPr>
                          <m:t>)</m:t>
                        </m:r>
                      </m:e>
                    </m:nary>
                  </m:oMath>
                </a14:m>
                <a:endParaRPr lang="en-US" sz="32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7" y="1212850"/>
                <a:ext cx="12115799" cy="476374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9881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11887200" cy="1292662"/>
              </a:xfrm>
            </p:spPr>
            <p:txBody>
              <a:bodyPr/>
              <a:lstStyle/>
              <a:p>
                <a:r>
                  <a:rPr lang="en-US" dirty="0"/>
                  <a:t>Pick </a:t>
                </a:r>
                <a14:m>
                  <m:oMath xmlns:m="http://schemas.openxmlformats.org/officeDocument/2006/math">
                    <m:r>
                      <a:rPr lang="en-US" i="1">
                        <a:latin typeface="Cambria Math" panose="02040503050406030204" pitchFamily="18" charset="0"/>
                      </a:rPr>
                      <m:t>𝜆</m:t>
                    </m:r>
                  </m:oMath>
                </a14:m>
                <a:r>
                  <a:rPr lang="en-US" dirty="0"/>
                  <a:t> to minimize out of sample error as given by </a:t>
                </a:r>
                <a14:m>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129266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2971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ML Models</a:t>
            </a:r>
          </a:p>
        </p:txBody>
      </p:sp>
      <p:sp>
        <p:nvSpPr>
          <p:cNvPr id="3" name="Text Placeholder 2"/>
          <p:cNvSpPr>
            <a:spLocks noGrp="1"/>
          </p:cNvSpPr>
          <p:nvPr>
            <p:ph type="body" sz="quarter" idx="10"/>
          </p:nvPr>
        </p:nvSpPr>
        <p:spPr>
          <a:xfrm>
            <a:off x="274638" y="1212850"/>
            <a:ext cx="11887200" cy="3447098"/>
          </a:xfrm>
        </p:spPr>
        <p:txBody>
          <a:bodyPr/>
          <a:lstStyle/>
          <a:p>
            <a:r>
              <a:rPr lang="en-US" dirty="0"/>
              <a:t>Lots of different methods</a:t>
            </a:r>
          </a:p>
          <a:p>
            <a:pPr lvl="1"/>
            <a:r>
              <a:rPr lang="en-US" dirty="0"/>
              <a:t>LASSO, Artificial Neural Nets, Support Vector Machines, Trees</a:t>
            </a:r>
          </a:p>
          <a:p>
            <a:r>
              <a:rPr lang="en-US" dirty="0"/>
              <a:t>Which do a good job (predictively) in my domain?</a:t>
            </a:r>
          </a:p>
          <a:p>
            <a:r>
              <a:rPr lang="en-US" dirty="0"/>
              <a:t>Do I need interpretable features?</a:t>
            </a:r>
          </a:p>
          <a:p>
            <a:pPr lvl="1"/>
            <a:r>
              <a:rPr lang="en-US" dirty="0"/>
              <a:t>More interpretable: LASSO, Ridge regression</a:t>
            </a:r>
          </a:p>
          <a:p>
            <a:pPr lvl="1"/>
            <a:r>
              <a:rPr lang="en-US" dirty="0"/>
              <a:t>Less interpretable (“black box”): Neural Nets</a:t>
            </a:r>
          </a:p>
          <a:p>
            <a:pPr lvl="1"/>
            <a:r>
              <a:rPr lang="en-US" dirty="0"/>
              <a:t>The Pricing Engine has parts where both can be used.</a:t>
            </a:r>
          </a:p>
        </p:txBody>
      </p:sp>
    </p:spTree>
    <p:extLst>
      <p:ext uri="{BB962C8B-B14F-4D97-AF65-F5344CB8AC3E}">
        <p14:creationId xmlns:p14="http://schemas.microsoft.com/office/powerpoint/2010/main" val="1776088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intuitively?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728605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Assume </a:t>
                </a:r>
                <a14:m>
                  <m:oMath xmlns:m="http://schemas.openxmlformats.org/officeDocument/2006/math">
                    <m:r>
                      <a:rPr lang="en-US" sz="2856" i="1" dirty="0">
                        <a:latin typeface="Cambria Math" panose="02040503050406030204" pitchFamily="18" charset="0"/>
                      </a:rPr>
                      <m:t>𝛼</m:t>
                    </m:r>
                    <m:r>
                      <a:rPr lang="en-US" sz="2856" i="1" dirty="0">
                        <a:latin typeface="Cambria Math" panose="02040503050406030204" pitchFamily="18" charset="0"/>
                      </a:rPr>
                      <m:t>=0</m:t>
                    </m:r>
                  </m:oMath>
                </a14:m>
                <a:r>
                  <a:rPr lang="en-US" sz="2856" i="1" dirty="0">
                    <a:latin typeface="+mj-lt"/>
                  </a:rPr>
                  <a:t> </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sz="2856" i="1">
                              <a:latin typeface="Cambria Math" panose="02040503050406030204" pitchFamily="18" charset="0"/>
                            </a:rPr>
                          </m:ctrlPr>
                        </m:sSupPr>
                        <m:e>
                          <m:r>
                            <m:rPr>
                              <m:sty m:val="p"/>
                            </m:rPr>
                            <a:rPr lang="en-US" sz="2856">
                              <a:latin typeface="Cambria Math" panose="02040503050406030204" pitchFamily="18" charset="0"/>
                            </a:rPr>
                            <m:t>mi</m:t>
                          </m:r>
                          <m:sSub>
                            <m:sSubPr>
                              <m:ctrlPr>
                                <a:rPr lang="en-US" sz="2856" i="1">
                                  <a:latin typeface="Cambria Math" panose="02040503050406030204" pitchFamily="18" charset="0"/>
                                </a:rPr>
                              </m:ctrlPr>
                            </m:sSubPr>
                            <m:e>
                              <m:r>
                                <m:rPr>
                                  <m:sty m:val="p"/>
                                </m:rPr>
                                <a:rPr lang="en-US" sz="2856">
                                  <a:latin typeface="Cambria Math" panose="02040503050406030204" pitchFamily="18" charset="0"/>
                                </a:rPr>
                                <m:t>n</m:t>
                              </m:r>
                            </m:e>
                            <m:sub>
                              <m:d>
                                <m:dPr>
                                  <m:begChr m:val="{"/>
                                  <m:endChr m:val="}"/>
                                  <m:ctrlPr>
                                    <a:rPr lang="en-US" sz="2856" i="1">
                                      <a:latin typeface="Cambria Math" panose="02040503050406030204" pitchFamily="18" charset="0"/>
                                    </a:rPr>
                                  </m:ctrlPr>
                                </m:dPr>
                                <m:e>
                                  <m:r>
                                    <m:rPr>
                                      <m:sty m:val="p"/>
                                    </m:rPr>
                                    <a:rPr lang="en-US" sz="2856">
                                      <a:latin typeface="Cambria Math" panose="02040503050406030204" pitchFamily="18" charset="0"/>
                                    </a:rPr>
                                    <m:t>β</m:t>
                                  </m:r>
                                </m:e>
                              </m:d>
                            </m:sub>
                          </m:sSub>
                          <m:r>
                            <a:rPr lang="en-US" sz="2856">
                              <a:latin typeface="Cambria Math" panose="02040503050406030204" pitchFamily="18" charset="0"/>
                            </a:rPr>
                            <m:t> </m:t>
                          </m:r>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latin typeface="Cambria Math" panose="02040503050406030204" pitchFamily="18" charset="0"/>
                                    </a:rPr>
                                  </m:ctrlPr>
                                </m:accPr>
                                <m:e>
                                  <m:r>
                                    <m:rPr>
                                      <m:sty m:val="p"/>
                                    </m:rPr>
                                    <a:rPr lang="en-US" sz="2856">
                                      <a:latin typeface="Cambria Math" panose="02040503050406030204" pitchFamily="18" charset="0"/>
                                    </a:rPr>
                                    <m:t>y</m:t>
                                  </m:r>
                                </m:e>
                              </m:acc>
                            </m:e>
                          </m:d>
                        </m:e>
                        <m:sup>
                          <m:r>
                            <a:rPr lang="en-US" sz="2856">
                              <a:latin typeface="Cambria Math" panose="02040503050406030204" pitchFamily="18" charset="0"/>
                            </a:rPr>
                            <m:t>2</m:t>
                          </m:r>
                        </m:sup>
                      </m:sSup>
                      <m:r>
                        <a:rPr lang="en-US" sz="2856">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e>
                          </m:d>
                        </m:e>
                        <m:sup>
                          <m:r>
                            <a:rPr lang="en-US" sz="2856" i="1">
                              <a:latin typeface="Cambria Math" panose="02040503050406030204" pitchFamily="18" charset="0"/>
                            </a:rPr>
                            <m:t>2</m:t>
                          </m:r>
                        </m:sup>
                      </m:sSup>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a:latin typeface="Cambria Math" panose="02040503050406030204" pitchFamily="18" charset="0"/>
                        </a:rPr>
                        <m:t>=</m:t>
                      </m:r>
                      <m:sSup>
                        <m:sSupPr>
                          <m:ctrlPr>
                            <a:rPr lang="en-US" sz="2856" i="1">
                              <a:latin typeface="Cambria Math" panose="02040503050406030204" pitchFamily="18" charset="0"/>
                            </a:rPr>
                          </m:ctrlPr>
                        </m:sSupPr>
                        <m:e>
                          <m:r>
                            <m:rPr>
                              <m:sty m:val="p"/>
                            </m:rPr>
                            <a:rPr lang="en-US" sz="2856">
                              <a:latin typeface="Cambria Math" panose="02040503050406030204" pitchFamily="18" charset="0"/>
                            </a:rPr>
                            <m:t>y</m:t>
                          </m:r>
                        </m:e>
                        <m:sup>
                          <m:r>
                            <a:rPr lang="en-US" sz="2856">
                              <a:latin typeface="Cambria Math" panose="02040503050406030204" pitchFamily="18" charset="0"/>
                            </a:rPr>
                            <m:t>2</m:t>
                          </m:r>
                        </m:sup>
                      </m:sSup>
                      <m:r>
                        <a:rPr lang="en-US" sz="2856">
                          <a:latin typeface="Cambria Math" panose="02040503050406030204" pitchFamily="18" charset="0"/>
                        </a:rPr>
                        <m:t>−</m:t>
                      </m:r>
                      <m:r>
                        <a:rPr lang="en-US" sz="2856" i="1">
                          <a:latin typeface="Cambria Math" panose="02040503050406030204" pitchFamily="18" charset="0"/>
                        </a:rPr>
                        <m:t>2</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r>
                            <a:rPr lang="en-US" sz="2856" i="1">
                              <a:latin typeface="Cambria Math" panose="02040503050406030204" pitchFamily="18" charset="0"/>
                            </a:rPr>
                            <m:t>)</m:t>
                          </m:r>
                        </m:e>
                        <m:sup>
                          <m:r>
                            <a:rPr lang="en-US" sz="2856" i="1">
                              <a:latin typeface="Cambria Math" panose="02040503050406030204" pitchFamily="18" charset="0"/>
                            </a:rPr>
                            <m:t>2</m:t>
                          </m:r>
                        </m:sup>
                      </m:sSup>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𝐹𝑂𝐶</m:t>
                      </m:r>
                      <m:r>
                        <a:rPr lang="en-US" sz="2856" i="1">
                          <a:latin typeface="Cambria Math" panose="02040503050406030204" pitchFamily="18" charset="0"/>
                        </a:rPr>
                        <m:t>→−2</m:t>
                      </m:r>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2</m:t>
                          </m:r>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=0</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sSup>
                        <m:sSupPr>
                          <m:ctrlPr>
                            <a:rPr lang="en-US" sz="2856" i="1">
                              <a:latin typeface="Cambria Math" panose="02040503050406030204" pitchFamily="18" charset="0"/>
                            </a:rPr>
                          </m:ctrlPr>
                        </m:sSupPr>
                        <m:e>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m:t>
                      </m:r>
                      <m:r>
                        <a:rPr lang="en-US" sz="2856" i="1">
                          <a:latin typeface="Cambria Math" panose="02040503050406030204" pitchFamily="18" charset="0"/>
                        </a:rPr>
                        <m:t>𝑥𝑦</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i="1">
                              <a:latin typeface="Cambria Math" panose="02040503050406030204" pitchFamily="18" charset="0"/>
                            </a:rPr>
                            <m:t>𝑥𝑦</m:t>
                          </m:r>
                        </m:num>
                        <m:den>
                          <m:sSup>
                            <m:sSupPr>
                              <m:ctrlPr>
                                <a:rPr lang="en-US" sz="2856" i="1">
                                  <a:latin typeface="Cambria Math" panose="02040503050406030204" pitchFamily="18" charset="0"/>
                                </a:rPr>
                              </m:ctrlPr>
                            </m:sSupPr>
                            <m:e>
                              <m:r>
                                <a:rPr lang="en-US" sz="2856" i="1">
                                  <a:latin typeface="Cambria Math" panose="02040503050406030204" pitchFamily="18" charset="0"/>
                                </a:rPr>
                                <m:t>𝑥</m:t>
                              </m:r>
                            </m:e>
                            <m:sup>
                              <m:r>
                                <a:rPr lang="en-US" sz="2856" i="1">
                                  <a:latin typeface="Cambria Math" panose="02040503050406030204" pitchFamily="18" charset="0"/>
                                </a:rPr>
                                <m:t>2</m:t>
                              </m:r>
                            </m:sup>
                          </m:sSup>
                        </m:den>
                      </m:f>
                    </m:oMath>
                  </m:oMathPara>
                </a14:m>
                <a:endParaRPr lang="en-US" sz="2856" i="1" dirty="0">
                  <a:latin typeface="Cambria Math" panose="02040503050406030204" pitchFamily="18" charset="0"/>
                </a:endParaRPr>
              </a:p>
              <a:p>
                <a:pPr>
                  <a:lnSpc>
                    <a:spcPct val="90000"/>
                  </a:lnSpc>
                  <a:spcAft>
                    <a:spcPts val="600"/>
                  </a:spcAft>
                </a:pPr>
                <a:endParaRPr lang="en-US" sz="2856"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𝑋</m:t>
                              </m:r>
                            </m:e>
                          </m:d>
                        </m:e>
                        <m:sup>
                          <m:r>
                            <a:rPr lang="en-US" sz="2856" i="1">
                              <a:latin typeface="Cambria Math" panose="02040503050406030204" pitchFamily="18" charset="0"/>
                            </a:rPr>
                            <m:t>−1</m:t>
                          </m:r>
                        </m:sup>
                      </m:sSup>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𝑌</m:t>
                      </m:r>
                      <m:r>
                        <a:rPr lang="en-US" sz="2856" i="1">
                          <a:latin typeface="Cambria Math" panose="02040503050406030204" pitchFamily="18" charset="0"/>
                        </a:rPr>
                        <m:t>)</m:t>
                      </m:r>
                    </m:oMath>
                  </m:oMathPara>
                </a14:m>
                <a:endParaRPr lang="en-US" sz="2856" baseline="30000" dirty="0"/>
              </a:p>
              <a:p>
                <a:pPr>
                  <a:lnSpc>
                    <a:spcPct val="90000"/>
                  </a:lnSpc>
                  <a:spcAft>
                    <a:spcPts val="600"/>
                  </a:spcAft>
                </a:pPr>
                <a:endParaRPr lang="en-US" sz="2856" baseline="30000" dirty="0"/>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7286056"/>
              </a:xfrm>
              <a:prstGeom prst="rect">
                <a:avLst/>
              </a:prstGeom>
              <a:blipFill>
                <a:blip r:embed="rId3"/>
                <a:stretch>
                  <a:fillRect l="-318" t="-8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11411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for inference?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556686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What about hypothesis testing? (Now assume </a:t>
                </a:r>
                <a14:m>
                  <m:oMath xmlns:m="http://schemas.openxmlformats.org/officeDocument/2006/math">
                    <m:r>
                      <a:rPr lang="en-US" sz="2856" i="1" dirty="0">
                        <a:latin typeface="Cambria Math" panose="02040503050406030204" pitchFamily="18" charset="0"/>
                      </a:rPr>
                      <m:t>𝛼</m:t>
                    </m:r>
                    <m:r>
                      <a:rPr lang="en-US" sz="2856" b="0" i="1" dirty="0" smtClean="0">
                        <a:latin typeface="Cambria Math" panose="02040503050406030204" pitchFamily="18" charset="0"/>
                      </a:rPr>
                      <m:t>≠</m:t>
                    </m:r>
                    <m:r>
                      <a:rPr lang="en-US" sz="2856" i="1" dirty="0">
                        <a:latin typeface="Cambria Math" panose="02040503050406030204" pitchFamily="18" charset="0"/>
                      </a:rPr>
                      <m:t>0</m:t>
                    </m:r>
                  </m:oMath>
                </a14:m>
                <a:r>
                  <a:rPr lang="en-US" sz="2856" dirty="0">
                    <a:latin typeface="+mj-lt"/>
                  </a:rPr>
                  <a:t>)</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𝑠𝑒</m:t>
                      </m:r>
                      <m:r>
                        <a:rPr lang="en-US" sz="2856" b="0" i="1" smtClean="0">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b="0" i="0" smtClean="0">
                          <a:gradFill>
                            <a:gsLst>
                              <a:gs pos="2917">
                                <a:schemeClr val="tx1"/>
                              </a:gs>
                              <a:gs pos="30000">
                                <a:schemeClr val="tx1"/>
                              </a:gs>
                            </a:gsLst>
                            <a:lin ang="5400000" scaled="0"/>
                          </a:gradFill>
                          <a:latin typeface="Cambria Math" panose="02040503050406030204" pitchFamily="18" charset="0"/>
                        </a:rPr>
                        <m:t>)</m:t>
                      </m:r>
                      <m:r>
                        <a:rPr lang="en-US" sz="2856">
                          <a:latin typeface="Cambria Math" panose="02040503050406030204" pitchFamily="18" charset="0"/>
                        </a:rPr>
                        <m:t>=</m:t>
                      </m:r>
                      <m:rad>
                        <m:radPr>
                          <m:degHide m:val="on"/>
                          <m:ctrlPr>
                            <a:rPr lang="en-US" sz="2856" i="1">
                              <a:latin typeface="Cambria Math" panose="02040503050406030204" pitchFamily="18" charset="0"/>
                            </a:rPr>
                          </m:ctrlPr>
                        </m:radPr>
                        <m:deg/>
                        <m:e>
                          <m:sSubSup>
                            <m:sSubSupPr>
                              <m:ctrlPr>
                                <a:rPr lang="en-US" sz="2856" i="1" smtClean="0">
                                  <a:latin typeface="Cambria Math" panose="02040503050406030204" pitchFamily="18" charset="0"/>
                                </a:rPr>
                              </m:ctrlPr>
                            </m:sSubSupPr>
                            <m:e>
                              <m:acc>
                                <m:accPr>
                                  <m:chr m:val="̂"/>
                                  <m:ctrlPr>
                                    <a:rPr lang="en-US" sz="2856" i="1">
                                      <a:latin typeface="Cambria Math" panose="02040503050406030204" pitchFamily="18" charset="0"/>
                                    </a:rPr>
                                  </m:ctrlPr>
                                </m:accPr>
                                <m:e>
                                  <m:r>
                                    <a:rPr lang="en-US" sz="2856" i="1">
                                      <a:latin typeface="Cambria Math" panose="02040503050406030204" pitchFamily="18" charset="0"/>
                                    </a:rPr>
                                    <m:t>𝜎</m:t>
                                  </m:r>
                                </m:e>
                              </m:acc>
                            </m:e>
                            <m:sub>
                              <m:acc>
                                <m:accPr>
                                  <m:chr m:val="̂"/>
                                  <m:ctrlPr>
                                    <a:rPr lang="en-US" sz="2856" b="0" i="1" smtClean="0">
                                      <a:latin typeface="Cambria Math" panose="02040503050406030204" pitchFamily="18" charset="0"/>
                                    </a:rPr>
                                  </m:ctrlPr>
                                </m:accPr>
                                <m:e>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m:t>
                                      </m:r>
                                    </m:sub>
                                  </m:sSub>
                                </m:e>
                              </m:acc>
                            </m:sub>
                            <m:sup>
                              <m:r>
                                <a:rPr lang="en-US" sz="2856" b="0" i="1" smtClean="0">
                                  <a:latin typeface="Cambria Math" panose="02040503050406030204" pitchFamily="18" charset="0"/>
                                </a:rPr>
                                <m:t>2</m:t>
                              </m:r>
                            </m:sup>
                          </m:sSubSup>
                        </m:e>
                      </m:rad>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den>
                      </m:f>
                      <m:f>
                        <m:fPr>
                          <m:ctrlPr>
                            <a:rPr lang="en-US" sz="2856" i="1">
                              <a:latin typeface="Cambria Math" panose="02040503050406030204" pitchFamily="18" charset="0"/>
                            </a:rPr>
                          </m:ctrlPr>
                        </m:fPr>
                        <m:num>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r>
                                <a:rPr lang="en-US" sz="2856" b="0" i="1" smtClean="0">
                                  <a:latin typeface="Cambria Math" panose="02040503050406030204" pitchFamily="18" charset="0"/>
                                </a:rPr>
                                <m:t>−2</m:t>
                              </m:r>
                            </m:den>
                          </m:f>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r>
                            <a:rPr lang="en-US" sz="2856">
                              <a:latin typeface="Cambria Math" panose="02040503050406030204" pitchFamily="18" charset="0"/>
                            </a:rPr>
                            <m:t> </m:t>
                          </m:r>
                          <m:acc>
                            <m:accPr>
                              <m:chr m:val="̂"/>
                              <m:ctrlPr>
                                <a:rPr lang="en-US" sz="2856" i="1" smtClean="0">
                                  <a:latin typeface="Cambria Math" panose="02040503050406030204" pitchFamily="18" charset="0"/>
                                </a:rPr>
                              </m:ctrlPr>
                            </m:accPr>
                            <m:e>
                              <m:sSub>
                                <m:sSubPr>
                                  <m:ctrlPr>
                                    <a:rPr lang="en-US" sz="2856" i="1" smtClean="0">
                                      <a:latin typeface="Cambria Math" panose="02040503050406030204" pitchFamily="18" charset="0"/>
                                    </a:rPr>
                                  </m:ctrlPr>
                                </m:sSubPr>
                                <m:e>
                                  <m:r>
                                    <a:rPr lang="en-US" sz="2856" b="0" i="1" smtClean="0">
                                      <a:latin typeface="Cambria Math" panose="02040503050406030204" pitchFamily="18" charset="0"/>
                                    </a:rPr>
                                    <m:t>𝜖</m:t>
                                  </m:r>
                                </m:e>
                                <m:sub>
                                  <m:r>
                                    <a:rPr lang="en-US" sz="2856" b="0" i="1" smtClean="0">
                                      <a:latin typeface="Cambria Math" panose="02040503050406030204" pitchFamily="18" charset="0"/>
                                    </a:rPr>
                                    <m:t>𝑖</m:t>
                                  </m:r>
                                </m:sub>
                              </m:sSub>
                            </m:e>
                          </m:acc>
                          <m:r>
                            <a:rPr lang="en-US" sz="2856" b="0" i="1" baseline="30000" smtClean="0">
                              <a:latin typeface="Cambria Math" panose="02040503050406030204" pitchFamily="18" charset="0"/>
                            </a:rPr>
                            <m:t>2</m:t>
                          </m:r>
                        </m:num>
                        <m:den>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den>
                      </m:f>
                    </m:oMath>
                  </m:oMathPara>
                </a14:m>
                <a:endParaRPr lang="en-US" sz="2856" dirty="0"/>
              </a:p>
              <a:p>
                <a:pPr>
                  <a:lnSpc>
                    <a:spcPct val="90000"/>
                  </a:lnSpc>
                  <a:spcAft>
                    <a:spcPts val="600"/>
                  </a:spcAft>
                </a:pPr>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r>
                        <a:rPr lang="en-US" sz="2856" i="1" smtClean="0">
                          <a:latin typeface="Cambria Math" panose="02040503050406030204" pitchFamily="18" charset="0"/>
                        </a:rPr>
                        <m:t>𝑡</m:t>
                      </m:r>
                      <m:r>
                        <a:rPr lang="en-US" sz="2856" b="0" i="1" smtClean="0">
                          <a:latin typeface="Cambria Math" panose="02040503050406030204" pitchFamily="18" charset="0"/>
                        </a:rPr>
                        <m:t>=</m:t>
                      </m:r>
                      <m:f>
                        <m:fPr>
                          <m:ctrlPr>
                            <a:rPr lang="en-US" sz="2856" b="0" i="1" smtClean="0">
                              <a:latin typeface="Cambria Math" panose="02040503050406030204" pitchFamily="18" charset="0"/>
                            </a:rPr>
                          </m:ctrlPr>
                        </m:fPr>
                        <m:num>
                          <m:sSub>
                            <m:sSubPr>
                              <m:ctrlPr>
                                <a:rPr lang="en-US" sz="2856" i="1">
                                  <a:latin typeface="Cambria Math" panose="02040503050406030204" pitchFamily="18" charset="0"/>
                                </a:rPr>
                              </m:ctrlPr>
                            </m:sSubPr>
                            <m:e>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e>
                            <m:sub>
                              <m:r>
                                <a:rPr lang="en-US" sz="2856" i="1">
                                  <a:latin typeface="Cambria Math" panose="02040503050406030204" pitchFamily="18" charset="0"/>
                                </a:rPr>
                                <m:t>1</m:t>
                              </m:r>
                            </m:sub>
                          </m:sSub>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1,0</m:t>
                              </m:r>
                            </m:sub>
                          </m:sSub>
                        </m:num>
                        <m:den>
                          <m:r>
                            <a:rPr lang="en-US" sz="2856" i="1">
                              <a:latin typeface="Cambria Math" panose="02040503050406030204" pitchFamily="18" charset="0"/>
                            </a:rPr>
                            <m:t>𝑠𝑒</m:t>
                          </m:r>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a:gradFill>
                                <a:gsLst>
                                  <a:gs pos="2917">
                                    <a:schemeClr val="tx1"/>
                                  </a:gs>
                                  <a:gs pos="30000">
                                    <a:schemeClr val="tx1"/>
                                  </a:gs>
                                </a:gsLst>
                                <a:lin ang="5400000" scaled="0"/>
                              </a:gradFill>
                              <a:latin typeface="Cambria Math" panose="02040503050406030204" pitchFamily="18" charset="0"/>
                            </a:rPr>
                            <m:t>)</m:t>
                          </m:r>
                        </m:den>
                      </m:f>
                    </m:oMath>
                  </m:oMathPara>
                </a14:m>
                <a:endParaRPr lang="en-US" sz="2856" dirty="0"/>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5566866"/>
              </a:xfrm>
              <a:prstGeom prst="rect">
                <a:avLst/>
              </a:prstGeom>
              <a:blipFill>
                <a:blip r:embed="rId3"/>
                <a:stretch>
                  <a:fillRect l="-318" t="-11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8</a:t>
            </a:fld>
            <a:endParaRPr lang="en-US" dirty="0">
              <a:solidFill>
                <a:srgbClr val="000000">
                  <a:tint val="75000"/>
                </a:srgbClr>
              </a:solidFill>
            </a:endParaRPr>
          </a:p>
        </p:txBody>
      </p:sp>
      <p:cxnSp>
        <p:nvCxnSpPr>
          <p:cNvPr id="7" name="Straight Arrow Connector 6"/>
          <p:cNvCxnSpPr/>
          <p:nvPr/>
        </p:nvCxnSpPr>
        <p:spPr>
          <a:xfrm flipH="1" flipV="1">
            <a:off x="7282832" y="6206591"/>
            <a:ext cx="2548991" cy="89013"/>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flipH="1">
            <a:off x="7436581" y="5033246"/>
            <a:ext cx="2322414" cy="3187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9871590" y="4280687"/>
            <a:ext cx="2404027" cy="262225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Both of these are themselves sample statistics from </a:t>
            </a:r>
            <a:r>
              <a:rPr lang="en-US" sz="1400" dirty="0" err="1">
                <a:gradFill>
                  <a:gsLst>
                    <a:gs pos="2917">
                      <a:schemeClr val="tx1"/>
                    </a:gs>
                    <a:gs pos="30000">
                      <a:schemeClr val="tx1"/>
                    </a:gs>
                  </a:gsLst>
                  <a:lin ang="5400000" scaled="0"/>
                </a:gradFill>
              </a:rPr>
              <a:t>from</a:t>
            </a:r>
            <a:r>
              <a:rPr lang="en-US" sz="1400" dirty="0">
                <a:gradFill>
                  <a:gsLst>
                    <a:gs pos="2917">
                      <a:schemeClr val="tx1"/>
                    </a:gs>
                    <a:gs pos="30000">
                      <a:schemeClr val="tx1"/>
                    </a:gs>
                  </a:gsLst>
                  <a:lin ang="5400000" scaled="0"/>
                </a:gradFill>
              </a:rPr>
              <a:t> data y and X.  As a result, they both have their own distributions (e.g., normal and Chi Squared).  The results ration has the Student t distribution which is used for hypothesis testing for a given sample.</a:t>
            </a:r>
          </a:p>
        </p:txBody>
      </p:sp>
    </p:spTree>
    <p:extLst>
      <p:ext uri="{BB962C8B-B14F-4D97-AF65-F5344CB8AC3E}">
        <p14:creationId xmlns:p14="http://schemas.microsoft.com/office/powerpoint/2010/main" val="408378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p:sp>
        <p:nvSpPr>
          <p:cNvPr id="9" name="TextBox 8"/>
          <p:cNvSpPr txBox="1"/>
          <p:nvPr/>
        </p:nvSpPr>
        <p:spPr>
          <a:xfrm>
            <a:off x="6348927" y="2924070"/>
            <a:ext cx="5977661" cy="111415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Growth is most rapid in ages 12-16</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spTree>
    <p:extLst>
      <p:ext uri="{BB962C8B-B14F-4D97-AF65-F5344CB8AC3E}">
        <p14:creationId xmlns:p14="http://schemas.microsoft.com/office/powerpoint/2010/main" val="3726273507"/>
      </p:ext>
    </p:extLst>
  </p:cSld>
  <p:clrMapOvr>
    <a:masterClrMapping/>
  </p:clrMapOvr>
  <p:transition>
    <p:fade/>
  </p:transition>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f760ca42-6bc8-4f0c-81d0-ac243bc76498"/>
    <ds:schemaRef ds:uri="http://purl.org/dc/dcmitype/"/>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TFTemplate16X9.potx</Template>
  <TotalTime>27674</TotalTime>
  <Words>8425</Words>
  <Application>Microsoft Office PowerPoint</Application>
  <PresentationFormat>Custom</PresentationFormat>
  <Paragraphs>637</Paragraphs>
  <Slides>62</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Cambria Math</vt:lpstr>
      <vt:lpstr>Consolas</vt:lpstr>
      <vt:lpstr>Courier New</vt:lpstr>
      <vt:lpstr>Segoe UI</vt:lpstr>
      <vt:lpstr>Segoe UI Light</vt:lpstr>
      <vt:lpstr>Wingdings</vt:lpstr>
      <vt:lpstr>TFTemplate16X9</vt:lpstr>
      <vt:lpstr>3-30367_MSR Dark Blue Template 16x9</vt:lpstr>
      <vt:lpstr>Regression, Prediction and Model Complexity </vt:lpstr>
      <vt:lpstr>Terminology</vt:lpstr>
      <vt:lpstr>Terminology cont. </vt:lpstr>
      <vt:lpstr>Estimating equations</vt:lpstr>
      <vt:lpstr>Example: coin flipping</vt:lpstr>
      <vt:lpstr>Linear regression</vt:lpstr>
      <vt:lpstr>How does this work intuitively? </vt:lpstr>
      <vt:lpstr>How does this work for inference? </vt:lpstr>
      <vt:lpstr>PowerPoint Presentation</vt:lpstr>
      <vt:lpstr>PowerPoint Presentation</vt:lpstr>
      <vt:lpstr>How would we estimate this relationship?</vt:lpstr>
      <vt:lpstr>Linear regression</vt:lpstr>
      <vt:lpstr>Linear regression</vt:lpstr>
      <vt:lpstr>Linear regression</vt:lpstr>
      <vt:lpstr>Visualizing in two dimensions</vt:lpstr>
      <vt:lpstr>Steps for linear regression</vt:lpstr>
      <vt:lpstr>Model prediction</vt:lpstr>
      <vt:lpstr>Model Fit</vt:lpstr>
      <vt:lpstr>Training vs. Test</vt:lpstr>
      <vt:lpstr>Why do we need training vs. test?</vt:lpstr>
      <vt:lpstr>Why do we need training vs. test?</vt:lpstr>
      <vt:lpstr>Training vs. test in practice</vt:lpstr>
      <vt:lpstr>R-squared</vt:lpstr>
      <vt:lpstr>Adjusted R-squared</vt:lpstr>
      <vt:lpstr>A “Fair” R-squared Measure</vt:lpstr>
      <vt:lpstr>Feature types</vt:lpstr>
      <vt:lpstr>Understand binary features</vt:lpstr>
      <vt:lpstr>Understand binary features</vt:lpstr>
      <vt:lpstr>Interaction terms</vt:lpstr>
      <vt:lpstr>Feature explosion </vt:lpstr>
      <vt:lpstr>Interpreting regression output</vt:lpstr>
      <vt:lpstr>Running Example: Orange Juice</vt:lpstr>
      <vt:lpstr>Estimating with natural log is useful for interpretation </vt:lpstr>
      <vt:lpstr>Estimating with natural log is useful for interpretation </vt:lpstr>
      <vt:lpstr>Estimating with natural log is useful for interpretation </vt:lpstr>
      <vt:lpstr>Data</vt:lpstr>
      <vt:lpstr>PowerPoint Presentation</vt:lpstr>
      <vt:lpstr>PowerPoint Presentation</vt:lpstr>
      <vt:lpstr>PowerPoint Presentation</vt:lpstr>
      <vt:lpstr>Estimating equations</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lpstr>Loss versus Prediction</vt:lpstr>
      <vt:lpstr>ML != Econometrics</vt:lpstr>
      <vt:lpstr>Consequence of different focus</vt:lpstr>
      <vt:lpstr>Example of ML concerns</vt:lpstr>
      <vt:lpstr>Linear Models: LASSO and Ridge</vt:lpstr>
      <vt:lpstr>Coefficient Budget and Penalization</vt:lpstr>
      <vt:lpstr>Penalization and Bias</vt:lpstr>
      <vt:lpstr>Overfitting</vt:lpstr>
      <vt:lpstr>Estimating Prediction Error</vt:lpstr>
      <vt:lpstr>Overfitting Solution</vt:lpstr>
      <vt:lpstr>Choosing ML Models</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1182</cp:revision>
  <dcterms:created xsi:type="dcterms:W3CDTF">2012-05-22T07:38:31Z</dcterms:created>
  <dcterms:modified xsi:type="dcterms:W3CDTF">2018-06-19T18:39:24Z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